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32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97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9" r:id="rId19"/>
    <p:sldId id="273" r:id="rId20"/>
    <p:sldId id="296" r:id="rId21"/>
    <p:sldId id="302" r:id="rId22"/>
    <p:sldId id="320" r:id="rId23"/>
    <p:sldId id="328" r:id="rId24"/>
    <p:sldId id="329" r:id="rId25"/>
    <p:sldId id="330" r:id="rId26"/>
    <p:sldId id="331" r:id="rId27"/>
    <p:sldId id="332" r:id="rId28"/>
    <p:sldId id="333" r:id="rId29"/>
    <p:sldId id="259" r:id="rId30"/>
    <p:sldId id="263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264" r:id="rId39"/>
    <p:sldId id="265" r:id="rId40"/>
    <p:sldId id="266" r:id="rId41"/>
    <p:sldId id="269" r:id="rId42"/>
    <p:sldId id="270" r:id="rId43"/>
    <p:sldId id="268" r:id="rId44"/>
    <p:sldId id="298" r:id="rId45"/>
    <p:sldId id="300" r:id="rId46"/>
    <p:sldId id="301" r:id="rId4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6E0"/>
          </a:solidFill>
        </a:fill>
      </a:tcStyle>
    </a:wholeTbl>
    <a:band2H>
      <a:tcTxStyle/>
      <a:tcStyle>
        <a:tcBdr/>
        <a:fill>
          <a:solidFill>
            <a:srgbClr val="EBECF0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F1D6"/>
          </a:solidFill>
        </a:fill>
      </a:tcStyle>
    </a:wholeTbl>
    <a:band2H>
      <a:tcTxStyle/>
      <a:tcStyle>
        <a:tcBdr/>
        <a:fill>
          <a:solidFill>
            <a:srgbClr val="F7F8EC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4D3"/>
          </a:solidFill>
        </a:fill>
      </a:tcStyle>
    </a:wholeTbl>
    <a:band2H>
      <a:tcTxStyle/>
      <a:tcStyle>
        <a:tcBdr/>
        <a:fill>
          <a:solidFill>
            <a:srgbClr val="EDEBEA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/>
    <p:restoredTop sz="73602"/>
  </p:normalViewPr>
  <p:slideViewPr>
    <p:cSldViewPr snapToGrid="0">
      <p:cViewPr varScale="1">
        <p:scale>
          <a:sx n="80" d="100"/>
          <a:sy n="80" d="100"/>
        </p:scale>
        <p:origin x="2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F447A5-FE75-7BE5-27A6-A43AB08F0F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7CB2D-266E-D39C-A860-645FD90424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FDCFF-67F6-0545-B0B4-7D7E4EB34E39}" type="datetimeFigureOut">
              <a:rPr lang="en-PK" smtClean="0"/>
              <a:t>15/09/2024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67E79-EC7A-D7A4-3CE0-DBA5152B38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29070-3E4D-6EB5-0D4F-6E8537BA24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1F4F7-F321-074E-AB7B-51610595E519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5841020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PK" dirty="0"/>
              <a:t>Top row Vincet fongo</a:t>
            </a:r>
          </a:p>
          <a:p>
            <a:pPr algn="l" rtl="0" latinLnBrk="0"/>
            <a:r>
              <a:rPr lang="en-PK" dirty="0"/>
              <a:t>Second row Salvador dali</a:t>
            </a:r>
          </a:p>
        </p:txBody>
      </p:sp>
    </p:spTree>
    <p:extLst>
      <p:ext uri="{BB962C8B-B14F-4D97-AF65-F5344CB8AC3E}">
        <p14:creationId xmlns:p14="http://schemas.microsoft.com/office/powerpoint/2010/main" val="2226033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PK" dirty="0"/>
              <a:t>increasing capability to store data economically</a:t>
            </a:r>
          </a:p>
        </p:txBody>
      </p:sp>
    </p:spTree>
    <p:extLst>
      <p:ext uri="{BB962C8B-B14F-4D97-AF65-F5344CB8AC3E}">
        <p14:creationId xmlns:p14="http://schemas.microsoft.com/office/powerpoint/2010/main" val="2873532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PK" dirty="0"/>
              <a:t>capability of processing the data has increased</a:t>
            </a:r>
          </a:p>
          <a:p>
            <a:pPr algn="l" rtl="0" latinLnBrk="0"/>
            <a:r>
              <a:rPr lang="en-PK" dirty="0"/>
              <a:t>capability to have more storage </a:t>
            </a:r>
          </a:p>
          <a:p>
            <a:pPr algn="l" rtl="0" latinLnBrk="0"/>
            <a:r>
              <a:rPr lang="en-PK" dirty="0"/>
              <a:t> we have super computers</a:t>
            </a:r>
          </a:p>
          <a:p>
            <a:pPr algn="l" rtl="0" latinLnBrk="0"/>
            <a:r>
              <a:rPr lang="en-PK" dirty="0"/>
              <a:t>we have GPUs</a:t>
            </a:r>
          </a:p>
        </p:txBody>
      </p:sp>
    </p:spTree>
    <p:extLst>
      <p:ext uri="{BB962C8B-B14F-4D97-AF65-F5344CB8AC3E}">
        <p14:creationId xmlns:p14="http://schemas.microsoft.com/office/powerpoint/2010/main" val="392148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5722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PK" dirty="0"/>
              <a:t>non-trivial -&gt; significant</a:t>
            </a:r>
          </a:p>
          <a:p>
            <a:pPr algn="l" rtl="0" latinLnBrk="0"/>
            <a:r>
              <a:rPr lang="en-PK" dirty="0"/>
              <a:t>Implicit -&gt; not directly expressed</a:t>
            </a:r>
          </a:p>
        </p:txBody>
      </p:sp>
    </p:spTree>
    <p:extLst>
      <p:ext uri="{BB962C8B-B14F-4D97-AF65-F5344CB8AC3E}">
        <p14:creationId xmlns:p14="http://schemas.microsoft.com/office/powerpoint/2010/main" val="1016824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GB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More data increases the probability that it contains useful information, which is advantageous.</a:t>
            </a:r>
          </a:p>
          <a:p>
            <a:pPr algn="l" rtl="0" latinLnBrk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4031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41460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1320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PK" dirty="0"/>
              <a:t>Differnet definations </a:t>
            </a:r>
          </a:p>
          <a:p>
            <a:pPr algn="l" rtl="0" latinLnBrk="0"/>
            <a:r>
              <a:rPr lang="en-PK" dirty="0"/>
              <a:t> - second has triangles that’s why odd</a:t>
            </a:r>
          </a:p>
          <a:p>
            <a:pPr algn="l" rtl="0" latinLnBrk="0"/>
            <a:r>
              <a:rPr lang="en-PK" dirty="0"/>
              <a:t>- third has black color on same sides </a:t>
            </a:r>
          </a:p>
          <a:p>
            <a:pPr algn="l" rtl="0" latinLnBrk="0"/>
            <a:r>
              <a:rPr lang="en-PK" dirty="0"/>
              <a:t>- first as its bigger</a:t>
            </a:r>
          </a:p>
        </p:txBody>
      </p:sp>
    </p:spTree>
    <p:extLst>
      <p:ext uri="{BB962C8B-B14F-4D97-AF65-F5344CB8AC3E}">
        <p14:creationId xmlns:p14="http://schemas.microsoft.com/office/powerpoint/2010/main" val="3578593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PK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49024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PK" dirty="0"/>
              <a:t>all vectors have last value as 4 which is same </a:t>
            </a:r>
          </a:p>
          <a:p>
            <a:pPr algn="l" rtl="0" latinLnBrk="0"/>
            <a:r>
              <a:rPr lang="en-PK" dirty="0"/>
              <a:t>can we do better ?</a:t>
            </a:r>
          </a:p>
          <a:p>
            <a:pPr algn="l" rtl="0" latinLnBrk="0"/>
            <a:r>
              <a:rPr lang="en-PK" dirty="0"/>
              <a:t>first and third colo of all vectors is t</a:t>
            </a:r>
            <a:r>
              <a:rPr lang="en-GB" dirty="0"/>
              <a:t>he</a:t>
            </a:r>
            <a:r>
              <a:rPr lang="en-PK" dirty="0"/>
              <a:t> same 1 1, 2 2, 1 0, 3 3, 4 4</a:t>
            </a:r>
          </a:p>
          <a:p>
            <a:pPr algn="l" rtl="0" latinLnBrk="0"/>
            <a:r>
              <a:rPr lang="en-PK" dirty="0"/>
              <a:t>more better ?</a:t>
            </a:r>
          </a:p>
          <a:p>
            <a:pPr algn="l" rtl="0" latinLnBrk="0"/>
            <a:r>
              <a:rPr lang="en-PK" dirty="0"/>
              <a:t>second coloum is first col x2</a:t>
            </a:r>
          </a:p>
          <a:p>
            <a:pPr algn="l" rtl="0" latinLnBrk="0"/>
            <a:r>
              <a:rPr lang="en-PK" dirty="0"/>
              <a:t>We have analyzed the data or patterns in data to get reduced representaion of data. Diemnsionality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5083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PK" dirty="0"/>
              <a:t>you do good you get benefit </a:t>
            </a:r>
          </a:p>
          <a:p>
            <a:pPr algn="l" rtl="0" latinLnBrk="0"/>
            <a:r>
              <a:rPr lang="en-PK" dirty="0"/>
              <a:t>you do bad you get penalty </a:t>
            </a:r>
          </a:p>
          <a:p>
            <a:pPr algn="l" rtl="0" latinLnBrk="0"/>
            <a:r>
              <a:rPr lang="en-PK" dirty="0"/>
              <a:t>Reinforcement learning </a:t>
            </a:r>
          </a:p>
          <a:p>
            <a:pPr algn="l" rtl="0" latinLnBrk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66762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PK" dirty="0"/>
              <a:t>Diff between AI and ML</a:t>
            </a:r>
          </a:p>
        </p:txBody>
      </p:sp>
    </p:spTree>
    <p:extLst>
      <p:ext uri="{BB962C8B-B14F-4D97-AF65-F5344CB8AC3E}">
        <p14:creationId xmlns:p14="http://schemas.microsoft.com/office/powerpoint/2010/main" val="2447220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PK" dirty="0"/>
              <a:t>writing and storing your memory could be called transfer of data</a:t>
            </a:r>
          </a:p>
        </p:txBody>
      </p:sp>
    </p:spTree>
    <p:extLst>
      <p:ext uri="{BB962C8B-B14F-4D97-AF65-F5344CB8AC3E}">
        <p14:creationId xmlns:p14="http://schemas.microsoft.com/office/powerpoint/2010/main" val="292621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219200" y="3886200"/>
            <a:ext cx="6858000" cy="990600"/>
          </a:xfrm>
          <a:prstGeom prst="rect">
            <a:avLst/>
          </a:prstGeom>
        </p:spPr>
        <p:txBody>
          <a:bodyPr anchor="t"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200" y="5124450"/>
            <a:ext cx="6858000" cy="533400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 sz="2000">
                <a:solidFill>
                  <a:srgbClr val="464653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indent="457200" algn="r">
              <a:buClrTx/>
              <a:buSzTx/>
              <a:buNone/>
              <a:defRPr sz="2000">
                <a:solidFill>
                  <a:srgbClr val="464653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indent="914400" algn="r">
              <a:buClrTx/>
              <a:buSzTx/>
              <a:buNone/>
              <a:defRPr sz="2000">
                <a:solidFill>
                  <a:srgbClr val="464653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indent="1371600" algn="r">
              <a:buClrTx/>
              <a:buSzTx/>
              <a:buNone/>
              <a:defRPr sz="2000">
                <a:solidFill>
                  <a:srgbClr val="464653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indent="1828800" algn="r">
              <a:buClrTx/>
              <a:buSzTx/>
              <a:buNone/>
              <a:defRPr sz="2000">
                <a:solidFill>
                  <a:srgbClr val="464653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52" y="6355079"/>
            <a:ext cx="301908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Rectangle 20"/>
          <p:cNvSpPr/>
          <p:nvPr/>
        </p:nvSpPr>
        <p:spPr>
          <a:xfrm>
            <a:off x="904875" y="3648074"/>
            <a:ext cx="7315200" cy="1280162"/>
          </a:xfrm>
          <a:prstGeom prst="rect">
            <a:avLst/>
          </a:prstGeom>
          <a:ln w="6350" cap="rnd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ln w="6350" cap="rnd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tangle 21"/>
          <p:cNvSpPr/>
          <p:nvPr/>
        </p:nvSpPr>
        <p:spPr>
          <a:xfrm>
            <a:off x="904875" y="3648074"/>
            <a:ext cx="228600" cy="12801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9525">
              <a:spcBef>
                <a:spcPts val="161"/>
              </a:spcBef>
            </a:pPr>
            <a:r>
              <a:rPr lang="en-GB"/>
              <a:t>Data</a:t>
            </a:r>
            <a:r>
              <a:rPr lang="en-GB" spc="-56"/>
              <a:t> </a:t>
            </a:r>
            <a:r>
              <a:rPr lang="en-GB"/>
              <a:t>Mining</a:t>
            </a:r>
            <a:endParaRPr lang="en-GB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404040"/>
                </a:solidFill>
                <a:latin typeface="Arial Black"/>
                <a:cs typeface="Arial Black"/>
              </a:defRPr>
            </a:lvl1pPr>
          </a:lstStyle>
          <a:p>
            <a:pPr marL="9525">
              <a:spcBef>
                <a:spcPts val="161"/>
              </a:spcBef>
            </a:pPr>
            <a:r>
              <a:rPr lang="en-GB"/>
              <a:t>University</a:t>
            </a:r>
            <a:r>
              <a:rPr lang="en-GB" spc="-41"/>
              <a:t> </a:t>
            </a:r>
            <a:r>
              <a:rPr lang="en-GB" spc="-4"/>
              <a:t>of</a:t>
            </a:r>
            <a:r>
              <a:rPr lang="en-GB" spc="-30"/>
              <a:t> </a:t>
            </a:r>
            <a:r>
              <a:rPr lang="en-GB"/>
              <a:t>Warwick</a:t>
            </a:r>
            <a:endParaRPr lang="en-GB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459486" y="6356350"/>
            <a:ext cx="163506" cy="117020"/>
          </a:xfrm>
        </p:spPr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ts val="949"/>
              </a:lnSpc>
            </a:pPr>
            <a:fld id="{81D60167-4931-47E6-BA6A-407CBD079E47}" type="slidenum">
              <a:rPr lang="en-PK" smtClean="0"/>
              <a:pPr marL="28575">
                <a:lnSpc>
                  <a:spcPts val="949"/>
                </a:lnSpc>
              </a:pPr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5992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74320" indent="-274320">
              <a:buFont typeface="Wingdings" pitchFamily="2" charset="2"/>
              <a:buChar char="Ø"/>
              <a:defRPr sz="2400"/>
            </a:lvl1pPr>
            <a:lvl2pPr marL="584420" indent="-310100">
              <a:buFont typeface="Wingdings" pitchFamily="2" charset="2"/>
              <a:buChar char="Ø"/>
              <a:defRPr sz="2000"/>
            </a:lvl2pPr>
            <a:lvl3pPr marL="891540" indent="-297180">
              <a:buFont typeface="Wingdings" pitchFamily="2" charset="2"/>
              <a:buChar char="Ø"/>
              <a:defRPr sz="1800"/>
            </a:lvl3pPr>
            <a:lvl4pPr marL="1198880" indent="-330200">
              <a:buFont typeface="Wingdings" pitchFamily="2" charset="2"/>
              <a:buChar char="Ø"/>
              <a:defRPr sz="1600"/>
            </a:lvl4pPr>
            <a:lvl5pPr marL="1514475" indent="-371475">
              <a:buFont typeface="Wingdings" pitchFamily="2" charset="2"/>
              <a:buChar char="Ø"/>
              <a:defRPr sz="14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464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  <a:prstGeom prst="rect">
            <a:avLst/>
          </a:prstGeom>
        </p:spPr>
        <p:txBody>
          <a:bodyPr anchor="t"/>
          <a:lstStyle>
            <a:lvl1pPr algn="r">
              <a:defRPr>
                <a:solidFill>
                  <a:srgbClr val="DDE9E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00" y="4267200"/>
            <a:ext cx="6781800" cy="1143000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 sz="2000">
                <a:solidFill>
                  <a:srgbClr val="FFFFFF"/>
                </a:solidFill>
              </a:defRPr>
            </a:lvl1pPr>
            <a:lvl2pPr marL="0" indent="274320" algn="r">
              <a:buClrTx/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594360" algn="r">
              <a:buClrTx/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868680" algn="r">
              <a:buClrTx/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1143000" algn="r">
              <a:buClrTx/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9847" y="6355079"/>
            <a:ext cx="301909" cy="3073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DE9E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" name="Rectangle 6"/>
          <p:cNvSpPr/>
          <p:nvPr/>
        </p:nvSpPr>
        <p:spPr>
          <a:xfrm>
            <a:off x="914400" y="2819399"/>
            <a:ext cx="7315200" cy="1280162"/>
          </a:xfrm>
          <a:prstGeom prst="rect">
            <a:avLst/>
          </a:prstGeom>
          <a:ln w="6350" cap="rnd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Rectangle 7"/>
          <p:cNvSpPr/>
          <p:nvPr/>
        </p:nvSpPr>
        <p:spPr>
          <a:xfrm>
            <a:off x="914400" y="2819399"/>
            <a:ext cx="228600" cy="12801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19200"/>
            <a:ext cx="4041648" cy="493776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85875"/>
            <a:ext cx="4040188" cy="685800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 b="1">
                <a:solidFill>
                  <a:schemeClr val="accent2"/>
                </a:solidFill>
              </a:defRPr>
            </a:lvl1pPr>
            <a:lvl2pPr marL="0" indent="274320">
              <a:buClrTx/>
              <a:buSzTx/>
              <a:buNone/>
              <a:defRPr sz="2400" b="1">
                <a:solidFill>
                  <a:schemeClr val="accent2"/>
                </a:solidFill>
              </a:defRPr>
            </a:lvl2pPr>
            <a:lvl3pPr marL="0" indent="594360">
              <a:buClrTx/>
              <a:buSzTx/>
              <a:buNone/>
              <a:defRPr sz="2400" b="1">
                <a:solidFill>
                  <a:schemeClr val="accent2"/>
                </a:solidFill>
              </a:defRPr>
            </a:lvl3pPr>
            <a:lvl4pPr marL="0" indent="868680">
              <a:buClrTx/>
              <a:buSzTx/>
              <a:buNone/>
              <a:defRPr sz="2400" b="1">
                <a:solidFill>
                  <a:schemeClr val="accent2"/>
                </a:solidFill>
              </a:defRPr>
            </a:lvl4pPr>
            <a:lvl5pPr marL="0" indent="1143000">
              <a:buClrTx/>
              <a:buSzTx/>
              <a:buNone/>
              <a:defRPr sz="2400" b="1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648200" y="1295400"/>
            <a:ext cx="4041775" cy="685800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6" name="Straight Connector 4"/>
          <p:cNvSpPr/>
          <p:nvPr/>
        </p:nvSpPr>
        <p:spPr>
          <a:xfrm>
            <a:off x="457200" y="6353175"/>
            <a:ext cx="8229601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" name="Isosceles Triangle 5"/>
          <p:cNvSpPr/>
          <p:nvPr/>
        </p:nvSpPr>
        <p:spPr>
          <a:xfrm rot="5400000">
            <a:off x="419099" y="6467474"/>
            <a:ext cx="190850" cy="120316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24600" y="1219200"/>
            <a:ext cx="2514600" cy="484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464653"/>
                </a:solidFill>
              </a:defRPr>
            </a:lvl1pPr>
            <a:lvl2pPr marL="0" indent="274320">
              <a:lnSpc>
                <a:spcPts val="22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464653"/>
                </a:solidFill>
              </a:defRPr>
            </a:lvl2pPr>
            <a:lvl3pPr marL="0" indent="594360">
              <a:lnSpc>
                <a:spcPts val="22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464653"/>
                </a:solidFill>
              </a:defRPr>
            </a:lvl3pPr>
            <a:lvl4pPr marL="0" indent="868680">
              <a:lnSpc>
                <a:spcPts val="22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464653"/>
                </a:solidFill>
              </a:defRPr>
            </a:lvl4pPr>
            <a:lvl5pPr marL="0" indent="1143000">
              <a:lnSpc>
                <a:spcPts val="2200"/>
              </a:lnSpc>
              <a:spcBef>
                <a:spcPts val="1000"/>
              </a:spcBef>
              <a:buClrTx/>
              <a:buSzTx/>
              <a:buNone/>
              <a:defRPr sz="1600">
                <a:solidFill>
                  <a:srgbClr val="46465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7" name="Straight Connector 7"/>
          <p:cNvSpPr/>
          <p:nvPr/>
        </p:nvSpPr>
        <p:spPr>
          <a:xfrm>
            <a:off x="457200" y="6353175"/>
            <a:ext cx="8229601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Straight Connector 9"/>
          <p:cNvSpPr/>
          <p:nvPr/>
        </p:nvSpPr>
        <p:spPr>
          <a:xfrm flipH="1">
            <a:off x="6178800" y="307339"/>
            <a:ext cx="1" cy="6035041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" name="Isosceles Triangle 8"/>
          <p:cNvSpPr/>
          <p:nvPr/>
        </p:nvSpPr>
        <p:spPr>
          <a:xfrm rot="5400000">
            <a:off x="419099" y="6467474"/>
            <a:ext cx="190850" cy="120316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464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 anchor="ctr"/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Picture Placeholder 2"/>
          <p:cNvSpPr>
            <a:spLocks noGrp="1"/>
          </p:cNvSpPr>
          <p:nvPr>
            <p:ph type="pic" idx="21"/>
          </p:nvPr>
        </p:nvSpPr>
        <p:spPr>
          <a:xfrm>
            <a:off x="457200" y="1905000"/>
            <a:ext cx="8229600" cy="427024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400">
                <a:solidFill>
                  <a:srgbClr val="FFFFFF"/>
                </a:solidFill>
              </a:defRPr>
            </a:lvl1pPr>
            <a:lvl2pPr marL="594360" indent="-320040">
              <a:buClrTx/>
              <a:defRPr sz="1400">
                <a:solidFill>
                  <a:srgbClr val="FFFFFF"/>
                </a:solidFill>
              </a:defRPr>
            </a:lvl2pPr>
            <a:lvl3pPr marL="914400" indent="-320039">
              <a:buClrTx/>
              <a:defRPr sz="1400">
                <a:solidFill>
                  <a:srgbClr val="FFFFFF"/>
                </a:solidFill>
              </a:defRPr>
            </a:lvl3pPr>
            <a:lvl4pPr marL="1224280" indent="-355600">
              <a:buClrTx/>
              <a:defRPr sz="1400">
                <a:solidFill>
                  <a:srgbClr val="FFFFFF"/>
                </a:solidFill>
              </a:defRPr>
            </a:lvl4pPr>
            <a:lvl5pPr marL="1498600" indent="-355600">
              <a:buClrTx/>
              <a:defRPr sz="1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DE9E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" name="Straight Connector 7"/>
          <p:cNvSpPr/>
          <p:nvPr/>
        </p:nvSpPr>
        <p:spPr>
          <a:xfrm>
            <a:off x="457200" y="6353175"/>
            <a:ext cx="8229601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Isosceles Triangle 8"/>
          <p:cNvSpPr/>
          <p:nvPr/>
        </p:nvSpPr>
        <p:spPr>
          <a:xfrm rot="5400000">
            <a:off x="419099" y="6467474"/>
            <a:ext cx="190850" cy="120316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Rectangle 9"/>
          <p:cNvSpPr/>
          <p:nvPr/>
        </p:nvSpPr>
        <p:spPr>
          <a:xfrm>
            <a:off x="457199" y="500856"/>
            <a:ext cx="182882" cy="685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0" y="381000"/>
            <a:ext cx="9144000" cy="83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2133600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7"/>
          <p:cNvSpPr/>
          <p:nvPr/>
        </p:nvSpPr>
        <p:spPr>
          <a:xfrm>
            <a:off x="457200" y="6353175"/>
            <a:ext cx="8229601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traight Connector 28"/>
          <p:cNvSpPr/>
          <p:nvPr/>
        </p:nvSpPr>
        <p:spPr>
          <a:xfrm>
            <a:off x="457200" y="1143000"/>
            <a:ext cx="8229601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Isosceles Triangle 9"/>
          <p:cNvSpPr/>
          <p:nvPr/>
        </p:nvSpPr>
        <p:spPr>
          <a:xfrm rot="5400000">
            <a:off x="419099" y="6467474"/>
            <a:ext cx="190850" cy="120316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648" y="6356350"/>
            <a:ext cx="301908" cy="3073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46465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hf sldNum="0"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9pPr>
    </p:titleStyle>
    <p:bodyStyle>
      <a:lvl1pPr marL="274320" marR="0" indent="-2743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6000"/>
        <a:buFontTx/>
        <a:buChar char=""/>
        <a:tabLst/>
        <a:defRPr sz="26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584420" marR="0" indent="-3101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6000"/>
        <a:buFontTx/>
        <a:buChar char=""/>
        <a:tabLst/>
        <a:defRPr sz="26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891540" marR="0" indent="-2971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6000"/>
        <a:buFontTx/>
        <a:buChar char=""/>
        <a:tabLst/>
        <a:defRPr sz="26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1198880" marR="0" indent="-330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Tx/>
        <a:buChar char="◻"/>
        <a:tabLst/>
        <a:defRPr sz="26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1514475" marR="0" indent="-3714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Tx/>
        <a:buChar char="◻"/>
        <a:tabLst/>
        <a:defRPr sz="26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1760220" marR="0" indent="-2971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1985554" marR="0" indent="-33963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2168434" marR="0" indent="-33963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2407919" marR="0" indent="-3962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ayesha.khan@umt.edu.p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2/5-ways-to-implement-iot-for-the-benefit-of-your-busines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rp.org/journal/paperinformation.aspx?paperid=10341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negoodwin.net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profiles/blogs/the-story-of-big-data-data-science-amp-data-mining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2"/>
          <p:cNvSpPr txBox="1">
            <a:spLocks noGrp="1"/>
          </p:cNvSpPr>
          <p:nvPr>
            <p:ph type="ctrTitle"/>
          </p:nvPr>
        </p:nvSpPr>
        <p:spPr>
          <a:xfrm>
            <a:off x="156101" y="3550534"/>
            <a:ext cx="8200821" cy="122981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800"/>
            </a:pPr>
            <a:r>
              <a:rPr lang="en-PK" sz="2800" u="sng" dirty="0"/>
              <a:t>  </a:t>
            </a:r>
            <a:br>
              <a:rPr lang="en-PK" sz="2800" u="sng" dirty="0"/>
            </a:br>
            <a:r>
              <a:rPr lang="en-PK" sz="2800" u="sng" dirty="0"/>
              <a:t>CSCS455</a:t>
            </a:r>
            <a:r>
              <a:rPr lang="en-PK" dirty="0"/>
              <a:t> </a:t>
            </a:r>
            <a:r>
              <a:rPr dirty="0"/>
              <a:t>Data Mining</a:t>
            </a:r>
            <a:r>
              <a:rPr lang="en-US" dirty="0"/>
              <a:t> and Data Warehousing</a:t>
            </a:r>
            <a:br>
              <a:rPr dirty="0"/>
            </a:br>
            <a:r>
              <a:rPr dirty="0"/>
              <a:t>Introduction </a:t>
            </a:r>
          </a:p>
        </p:txBody>
      </p:sp>
      <p:pic>
        <p:nvPicPr>
          <p:cNvPr id="12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2000"/>
            <a:ext cx="3251363" cy="220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3973" y="621849"/>
            <a:ext cx="6516053" cy="470802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8" dirty="0"/>
              <a:t>How</a:t>
            </a:r>
            <a:r>
              <a:rPr spc="-15" dirty="0"/>
              <a:t> many</a:t>
            </a:r>
            <a:r>
              <a:rPr dirty="0"/>
              <a:t> </a:t>
            </a:r>
            <a:r>
              <a:rPr spc="-15" dirty="0"/>
              <a:t>categories</a:t>
            </a:r>
            <a:r>
              <a:rPr spc="-19" dirty="0"/>
              <a:t> (clusters)</a:t>
            </a:r>
            <a:r>
              <a:rPr spc="-4" dirty="0"/>
              <a:t> </a:t>
            </a:r>
            <a:r>
              <a:rPr spc="-15" dirty="0"/>
              <a:t>are</a:t>
            </a:r>
            <a:r>
              <a:rPr spc="-8" dirty="0"/>
              <a:t> there?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1900" y="2457450"/>
            <a:ext cx="1867662" cy="28003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0" y="857250"/>
            <a:ext cx="0" cy="1290257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>
              <a:spcBef>
                <a:spcPts val="161"/>
              </a:spcBef>
            </a:pPr>
            <a:r>
              <a:rPr dirty="0"/>
              <a:t>Data</a:t>
            </a:r>
            <a:r>
              <a:rPr spc="-56" dirty="0"/>
              <a:t> </a:t>
            </a:r>
            <a:r>
              <a:rPr dirty="0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49"/>
              </a:lnSpc>
            </a:pPr>
            <a:fld id="{81D60167-4931-47E6-BA6A-407CBD079E47}" type="slidenum">
              <a:rPr dirty="0"/>
              <a:pPr marL="28575">
                <a:lnSpc>
                  <a:spcPts val="949"/>
                </a:lnSpc>
              </a:pPr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5121" y="621849"/>
            <a:ext cx="3382804" cy="470802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8" dirty="0"/>
              <a:t>Find</a:t>
            </a:r>
            <a:r>
              <a:rPr spc="-11" dirty="0"/>
              <a:t> </a:t>
            </a:r>
            <a:r>
              <a:rPr spc="-4" dirty="0"/>
              <a:t>the</a:t>
            </a:r>
            <a:r>
              <a:rPr spc="-11" dirty="0"/>
              <a:t> </a:t>
            </a:r>
            <a:r>
              <a:rPr spc="-8" dirty="0"/>
              <a:t>odd one</a:t>
            </a:r>
            <a:r>
              <a:rPr spc="-11" dirty="0"/>
              <a:t> </a:t>
            </a:r>
            <a:r>
              <a:rPr spc="-4" dirty="0"/>
              <a:t>out!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2800350"/>
            <a:ext cx="2819781" cy="21145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6300" y="3257550"/>
            <a:ext cx="3143250" cy="9738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0" y="857250"/>
            <a:ext cx="0" cy="1290257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>
              <a:spcBef>
                <a:spcPts val="161"/>
              </a:spcBef>
            </a:pPr>
            <a:r>
              <a:rPr dirty="0"/>
              <a:t>Data</a:t>
            </a:r>
            <a:r>
              <a:rPr spc="-56" dirty="0"/>
              <a:t> </a:t>
            </a:r>
            <a:r>
              <a:rPr dirty="0"/>
              <a:t>Mining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49"/>
              </a:lnSpc>
            </a:pPr>
            <a:fld id="{81D60167-4931-47E6-BA6A-407CBD079E47}" type="slidenum">
              <a:rPr dirty="0"/>
              <a:pPr marL="28575">
                <a:lnSpc>
                  <a:spcPts val="949"/>
                </a:lnSpc>
              </a:pPr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3611" y="560959"/>
            <a:ext cx="3607819" cy="501580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8" dirty="0"/>
              <a:t>Predict</a:t>
            </a:r>
            <a:r>
              <a:rPr spc="-26" dirty="0"/>
              <a:t> </a:t>
            </a:r>
            <a:r>
              <a:rPr spc="-4" dirty="0"/>
              <a:t>the</a:t>
            </a:r>
            <a:r>
              <a:rPr spc="-38" dirty="0"/>
              <a:t> </a:t>
            </a:r>
            <a:r>
              <a:rPr spc="-8" dirty="0"/>
              <a:t>series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285359" y="6627590"/>
            <a:ext cx="935989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Data</a:t>
            </a:r>
            <a:r>
              <a:rPr lang="en-GB" spc="-75"/>
              <a:t> </a:t>
            </a:r>
            <a:r>
              <a:rPr lang="en-GB"/>
              <a:t>Mining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698228" y="6625731"/>
            <a:ext cx="170434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rgbClr val="404040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University</a:t>
            </a:r>
            <a:r>
              <a:rPr lang="en-GB" spc="-55"/>
              <a:t> </a:t>
            </a:r>
            <a:r>
              <a:rPr lang="en-GB" spc="-5"/>
              <a:t>of</a:t>
            </a:r>
            <a:r>
              <a:rPr lang="en-GB" spc="-40"/>
              <a:t> </a:t>
            </a:r>
            <a:r>
              <a:rPr lang="en-GB"/>
              <a:t>Warwick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899138" y="6662496"/>
            <a:ext cx="24066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en-PK" smtClean="0"/>
              <a:pPr marL="38100">
                <a:lnSpc>
                  <a:spcPts val="1265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16256" y="1662646"/>
            <a:ext cx="2259806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175">
              <a:spcBef>
                <a:spcPts val="79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400" dirty="0">
                <a:latin typeface="Calibri"/>
                <a:cs typeface="Calibri"/>
              </a:rPr>
              <a:t>1,1,2,3,5,8,13,…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5075" y="419685"/>
            <a:ext cx="2450020" cy="501580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Que</a:t>
            </a:r>
            <a:r>
              <a:rPr spc="-41" dirty="0"/>
              <a:t>s</a:t>
            </a:r>
            <a:r>
              <a:rPr spc="-4" dirty="0"/>
              <a:t>tion?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285359" y="6627590"/>
            <a:ext cx="935989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Data</a:t>
            </a:r>
            <a:r>
              <a:rPr lang="en-GB" spc="-75"/>
              <a:t> </a:t>
            </a:r>
            <a:r>
              <a:rPr lang="en-GB"/>
              <a:t>Mining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698228" y="6625731"/>
            <a:ext cx="170434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rgbClr val="404040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University</a:t>
            </a:r>
            <a:r>
              <a:rPr lang="en-GB" spc="-55"/>
              <a:t> </a:t>
            </a:r>
            <a:r>
              <a:rPr lang="en-GB" spc="-5"/>
              <a:t>of</a:t>
            </a:r>
            <a:r>
              <a:rPr lang="en-GB" spc="-40"/>
              <a:t> </a:t>
            </a:r>
            <a:r>
              <a:rPr lang="en-GB"/>
              <a:t>Warwick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899138" y="6662496"/>
            <a:ext cx="24066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en-PK" smtClean="0"/>
              <a:pPr marL="38100">
                <a:lnSpc>
                  <a:spcPts val="1265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97206" y="1586870"/>
            <a:ext cx="7790021" cy="320792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5750" indent="-257175">
              <a:spcBef>
                <a:spcPts val="675"/>
              </a:spcBef>
              <a:buFont typeface="Arial MT"/>
              <a:buChar char="•"/>
              <a:tabLst>
                <a:tab pos="285274" algn="l"/>
                <a:tab pos="285750" algn="l"/>
              </a:tabLst>
            </a:pPr>
            <a:r>
              <a:rPr sz="2400" spc="-4" dirty="0">
                <a:latin typeface="Calibri"/>
                <a:cs typeface="Calibri"/>
              </a:rPr>
              <a:t>Consider</a:t>
            </a:r>
            <a:r>
              <a:rPr sz="2400" dirty="0">
                <a:latin typeface="Calibri"/>
                <a:cs typeface="Calibri"/>
              </a:rPr>
              <a:t> the</a:t>
            </a:r>
            <a:r>
              <a:rPr sz="2400" spc="-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vectors</a:t>
            </a:r>
            <a:endParaRPr sz="2400">
              <a:latin typeface="Calibri"/>
              <a:cs typeface="Calibri"/>
            </a:endParaRPr>
          </a:p>
          <a:p>
            <a:pPr marL="371475">
              <a:spcBef>
                <a:spcPts val="518"/>
              </a:spcBef>
            </a:pPr>
            <a:r>
              <a:rPr sz="2100" spc="-4" dirty="0">
                <a:latin typeface="Arial MT"/>
                <a:cs typeface="Arial MT"/>
              </a:rPr>
              <a:t>–</a:t>
            </a:r>
            <a:r>
              <a:rPr sz="2100" spc="-75" dirty="0">
                <a:latin typeface="Arial MT"/>
                <a:cs typeface="Arial MT"/>
              </a:rPr>
              <a:t> </a:t>
            </a:r>
            <a:r>
              <a:rPr sz="2100" spc="-4" dirty="0">
                <a:latin typeface="Calibri"/>
                <a:cs typeface="Calibri"/>
              </a:rPr>
              <a:t>X</a:t>
            </a:r>
            <a:r>
              <a:rPr sz="2081" spc="-5" baseline="-21021" dirty="0">
                <a:latin typeface="Calibri"/>
                <a:cs typeface="Calibri"/>
              </a:rPr>
              <a:t>1</a:t>
            </a:r>
            <a:r>
              <a:rPr sz="2100" spc="-4" dirty="0">
                <a:latin typeface="Calibri"/>
                <a:cs typeface="Calibri"/>
              </a:rPr>
              <a:t>=[1 2 1 </a:t>
            </a:r>
            <a:r>
              <a:rPr sz="2100" dirty="0">
                <a:latin typeface="Calibri"/>
                <a:cs typeface="Calibri"/>
              </a:rPr>
              <a:t>4]</a:t>
            </a:r>
            <a:r>
              <a:rPr sz="2081" baseline="25525" dirty="0">
                <a:latin typeface="Calibri"/>
                <a:cs typeface="Calibri"/>
              </a:rPr>
              <a:t>T</a:t>
            </a:r>
            <a:endParaRPr sz="2081" baseline="25525">
              <a:latin typeface="Calibri"/>
              <a:cs typeface="Calibri"/>
            </a:endParaRPr>
          </a:p>
          <a:p>
            <a:pPr marL="371475">
              <a:spcBef>
                <a:spcPts val="506"/>
              </a:spcBef>
            </a:pPr>
            <a:r>
              <a:rPr sz="2100" spc="-4" dirty="0">
                <a:latin typeface="Arial MT"/>
                <a:cs typeface="Arial MT"/>
              </a:rPr>
              <a:t>–</a:t>
            </a:r>
            <a:r>
              <a:rPr sz="2100" spc="-75" dirty="0">
                <a:latin typeface="Arial MT"/>
                <a:cs typeface="Arial MT"/>
              </a:rPr>
              <a:t> </a:t>
            </a:r>
            <a:r>
              <a:rPr sz="2100" spc="-4" dirty="0">
                <a:latin typeface="Calibri"/>
                <a:cs typeface="Calibri"/>
              </a:rPr>
              <a:t>X</a:t>
            </a:r>
            <a:r>
              <a:rPr sz="2081" spc="-5" baseline="-21021" dirty="0">
                <a:latin typeface="Calibri"/>
                <a:cs typeface="Calibri"/>
              </a:rPr>
              <a:t>2</a:t>
            </a:r>
            <a:r>
              <a:rPr sz="2100" spc="-4" dirty="0">
                <a:latin typeface="Calibri"/>
                <a:cs typeface="Calibri"/>
              </a:rPr>
              <a:t>=[2 4 2 </a:t>
            </a:r>
            <a:r>
              <a:rPr sz="2100" dirty="0">
                <a:latin typeface="Calibri"/>
                <a:cs typeface="Calibri"/>
              </a:rPr>
              <a:t>4]</a:t>
            </a:r>
            <a:r>
              <a:rPr sz="2081" baseline="25525" dirty="0">
                <a:latin typeface="Calibri"/>
                <a:cs typeface="Calibri"/>
              </a:rPr>
              <a:t>T</a:t>
            </a:r>
            <a:endParaRPr sz="2081" baseline="25525">
              <a:latin typeface="Calibri"/>
              <a:cs typeface="Calibri"/>
            </a:endParaRPr>
          </a:p>
          <a:p>
            <a:pPr marL="371475">
              <a:spcBef>
                <a:spcPts val="503"/>
              </a:spcBef>
            </a:pPr>
            <a:r>
              <a:rPr sz="2100" spc="-4" dirty="0">
                <a:latin typeface="Arial MT"/>
                <a:cs typeface="Arial MT"/>
              </a:rPr>
              <a:t>–</a:t>
            </a:r>
            <a:r>
              <a:rPr sz="2100" spc="-75" dirty="0">
                <a:latin typeface="Arial MT"/>
                <a:cs typeface="Arial MT"/>
              </a:rPr>
              <a:t> </a:t>
            </a:r>
            <a:r>
              <a:rPr sz="2100" spc="-4" dirty="0">
                <a:latin typeface="Calibri"/>
                <a:cs typeface="Calibri"/>
              </a:rPr>
              <a:t>X</a:t>
            </a:r>
            <a:r>
              <a:rPr sz="2081" spc="-5" baseline="-21021" dirty="0">
                <a:latin typeface="Calibri"/>
                <a:cs typeface="Calibri"/>
              </a:rPr>
              <a:t>3</a:t>
            </a:r>
            <a:r>
              <a:rPr sz="2100" spc="-4" dirty="0">
                <a:latin typeface="Calibri"/>
                <a:cs typeface="Calibri"/>
              </a:rPr>
              <a:t>=[0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0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0 </a:t>
            </a:r>
            <a:r>
              <a:rPr sz="2100" dirty="0">
                <a:latin typeface="Calibri"/>
                <a:cs typeface="Calibri"/>
              </a:rPr>
              <a:t>4]</a:t>
            </a:r>
            <a:r>
              <a:rPr sz="2081" baseline="25525" dirty="0">
                <a:latin typeface="Calibri"/>
                <a:cs typeface="Calibri"/>
              </a:rPr>
              <a:t>T</a:t>
            </a:r>
            <a:endParaRPr sz="2081" baseline="25525">
              <a:latin typeface="Calibri"/>
              <a:cs typeface="Calibri"/>
            </a:endParaRPr>
          </a:p>
          <a:p>
            <a:pPr marL="371475">
              <a:spcBef>
                <a:spcPts val="506"/>
              </a:spcBef>
            </a:pPr>
            <a:r>
              <a:rPr sz="2100" spc="-4" dirty="0">
                <a:latin typeface="Arial MT"/>
                <a:cs typeface="Arial MT"/>
              </a:rPr>
              <a:t>–</a:t>
            </a:r>
            <a:r>
              <a:rPr sz="2100" spc="-75" dirty="0">
                <a:latin typeface="Arial MT"/>
                <a:cs typeface="Arial MT"/>
              </a:rPr>
              <a:t> </a:t>
            </a:r>
            <a:r>
              <a:rPr sz="2100" spc="-4" dirty="0">
                <a:latin typeface="Calibri"/>
                <a:cs typeface="Calibri"/>
              </a:rPr>
              <a:t>X</a:t>
            </a:r>
            <a:r>
              <a:rPr sz="2081" spc="-5" baseline="-21021" dirty="0">
                <a:latin typeface="Calibri"/>
                <a:cs typeface="Calibri"/>
              </a:rPr>
              <a:t>4</a:t>
            </a:r>
            <a:r>
              <a:rPr sz="2100" spc="-4" dirty="0">
                <a:latin typeface="Calibri"/>
                <a:cs typeface="Calibri"/>
              </a:rPr>
              <a:t>=[3 6 3 </a:t>
            </a:r>
            <a:r>
              <a:rPr sz="2100" dirty="0">
                <a:latin typeface="Calibri"/>
                <a:cs typeface="Calibri"/>
              </a:rPr>
              <a:t>4]</a:t>
            </a:r>
            <a:r>
              <a:rPr sz="2081" baseline="25525" dirty="0">
                <a:latin typeface="Calibri"/>
                <a:cs typeface="Calibri"/>
              </a:rPr>
              <a:t>T</a:t>
            </a:r>
            <a:endParaRPr sz="2081" baseline="25525">
              <a:latin typeface="Calibri"/>
              <a:cs typeface="Calibri"/>
            </a:endParaRPr>
          </a:p>
          <a:p>
            <a:pPr marL="371475">
              <a:spcBef>
                <a:spcPts val="503"/>
              </a:spcBef>
            </a:pPr>
            <a:r>
              <a:rPr sz="2100" spc="-4" dirty="0">
                <a:latin typeface="Arial MT"/>
                <a:cs typeface="Arial MT"/>
              </a:rPr>
              <a:t>–</a:t>
            </a:r>
            <a:r>
              <a:rPr sz="2100" spc="-75" dirty="0">
                <a:latin typeface="Arial MT"/>
                <a:cs typeface="Arial MT"/>
              </a:rPr>
              <a:t> </a:t>
            </a:r>
            <a:r>
              <a:rPr sz="2100" spc="-4" dirty="0">
                <a:latin typeface="Calibri"/>
                <a:cs typeface="Calibri"/>
              </a:rPr>
              <a:t>X</a:t>
            </a:r>
            <a:r>
              <a:rPr sz="2081" spc="-5" baseline="-21021" dirty="0">
                <a:latin typeface="Calibri"/>
                <a:cs typeface="Calibri"/>
              </a:rPr>
              <a:t>5</a:t>
            </a:r>
            <a:r>
              <a:rPr sz="2100" spc="-4" dirty="0">
                <a:latin typeface="Calibri"/>
                <a:cs typeface="Calibri"/>
              </a:rPr>
              <a:t>=[4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8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4 </a:t>
            </a:r>
            <a:r>
              <a:rPr sz="2100" dirty="0">
                <a:latin typeface="Calibri"/>
                <a:cs typeface="Calibri"/>
              </a:rPr>
              <a:t>4]</a:t>
            </a:r>
            <a:r>
              <a:rPr sz="2081" baseline="25525" dirty="0">
                <a:latin typeface="Calibri"/>
                <a:cs typeface="Calibri"/>
              </a:rPr>
              <a:t>T</a:t>
            </a:r>
            <a:endParaRPr sz="2081" baseline="25525">
              <a:latin typeface="Calibri"/>
              <a:cs typeface="Calibri"/>
            </a:endParaRPr>
          </a:p>
          <a:p>
            <a:pPr marL="285750" marR="22860" indent="-257175">
              <a:spcBef>
                <a:spcPts val="566"/>
              </a:spcBef>
              <a:buFont typeface="Arial MT"/>
              <a:buChar char="•"/>
              <a:tabLst>
                <a:tab pos="285274" algn="l"/>
                <a:tab pos="285750" algn="l"/>
              </a:tabLst>
            </a:pPr>
            <a:r>
              <a:rPr sz="2400" spc="-109" dirty="0">
                <a:solidFill>
                  <a:srgbClr val="CC3300"/>
                </a:solidFill>
                <a:latin typeface="Calibri"/>
                <a:cs typeface="Calibri"/>
              </a:rPr>
              <a:t>To</a:t>
            </a:r>
            <a:r>
              <a:rPr sz="2400" spc="8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spc="-19" dirty="0">
                <a:solidFill>
                  <a:srgbClr val="CC3300"/>
                </a:solidFill>
                <a:latin typeface="Calibri"/>
                <a:cs typeface="Calibri"/>
              </a:rPr>
              <a:t>store</a:t>
            </a:r>
            <a:r>
              <a:rPr sz="2400" spc="-8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C3300"/>
                </a:solidFill>
                <a:latin typeface="Calibri"/>
                <a:cs typeface="Calibri"/>
              </a:rPr>
              <a:t>each</a:t>
            </a:r>
            <a:r>
              <a:rPr sz="2400" spc="8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spc="-38" dirty="0">
                <a:solidFill>
                  <a:srgbClr val="CC3300"/>
                </a:solidFill>
                <a:latin typeface="Calibri"/>
                <a:cs typeface="Calibri"/>
              </a:rPr>
              <a:t>vector,</a:t>
            </a:r>
            <a:r>
              <a:rPr sz="2400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C3300"/>
                </a:solidFill>
                <a:latin typeface="Calibri"/>
                <a:cs typeface="Calibri"/>
              </a:rPr>
              <a:t>how</a:t>
            </a:r>
            <a:r>
              <a:rPr sz="2400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spc="-11" dirty="0">
                <a:solidFill>
                  <a:srgbClr val="CC3300"/>
                </a:solidFill>
                <a:latin typeface="Calibri"/>
                <a:cs typeface="Calibri"/>
              </a:rPr>
              <a:t>many</a:t>
            </a:r>
            <a:r>
              <a:rPr sz="2400" spc="8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C3300"/>
                </a:solidFill>
                <a:latin typeface="Calibri"/>
                <a:cs typeface="Calibri"/>
              </a:rPr>
              <a:t>dimensions</a:t>
            </a:r>
            <a:r>
              <a:rPr sz="2400" spc="23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C3300"/>
                </a:solidFill>
                <a:latin typeface="Calibri"/>
                <a:cs typeface="Calibri"/>
              </a:rPr>
              <a:t>(or</a:t>
            </a:r>
            <a:r>
              <a:rPr sz="2400" spc="4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C3300"/>
                </a:solidFill>
                <a:latin typeface="Calibri"/>
                <a:cs typeface="Calibri"/>
              </a:rPr>
              <a:t>variables)</a:t>
            </a:r>
            <a:r>
              <a:rPr sz="2400" spc="23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C3300"/>
                </a:solidFill>
                <a:latin typeface="Calibri"/>
                <a:cs typeface="Calibri"/>
              </a:rPr>
              <a:t>do </a:t>
            </a:r>
            <a:r>
              <a:rPr sz="2400" spc="-533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spc="-8" dirty="0">
                <a:solidFill>
                  <a:srgbClr val="CC3300"/>
                </a:solidFill>
                <a:latin typeface="Calibri"/>
                <a:cs typeface="Calibri"/>
              </a:rPr>
              <a:t>we</a:t>
            </a:r>
            <a:r>
              <a:rPr sz="2400" spc="-11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C3300"/>
                </a:solidFill>
                <a:latin typeface="Calibri"/>
                <a:cs typeface="Calibri"/>
              </a:rPr>
              <a:t>need?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1598" y="621849"/>
            <a:ext cx="2620803" cy="470802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8" dirty="0"/>
              <a:t>Learning</a:t>
            </a:r>
            <a:r>
              <a:rPr spc="-15" dirty="0"/>
              <a:t> to</a:t>
            </a:r>
            <a:r>
              <a:rPr spc="-23" dirty="0"/>
              <a:t> </a:t>
            </a:r>
            <a:r>
              <a:rPr spc="-15" dirty="0"/>
              <a:t>drive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2200" y="2800351"/>
            <a:ext cx="1085850" cy="16576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8466" y="2953513"/>
            <a:ext cx="2950784" cy="158305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0" y="857250"/>
            <a:ext cx="0" cy="1290257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>
              <a:spcBef>
                <a:spcPts val="161"/>
              </a:spcBef>
            </a:pPr>
            <a:r>
              <a:rPr dirty="0"/>
              <a:t>Data</a:t>
            </a:r>
            <a:r>
              <a:rPr spc="-56" dirty="0"/>
              <a:t> </a:t>
            </a:r>
            <a:r>
              <a:rPr dirty="0"/>
              <a:t>Mining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49"/>
              </a:lnSpc>
            </a:pPr>
            <a:fld id="{81D60167-4931-47E6-BA6A-407CBD079E47}" type="slidenum">
              <a:rPr dirty="0"/>
              <a:pPr marL="28575">
                <a:lnSpc>
                  <a:spcPts val="949"/>
                </a:lnSpc>
              </a:pPr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9606" y="509658"/>
            <a:ext cx="3436239" cy="501580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8" dirty="0"/>
              <a:t>Questions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285359" y="6627590"/>
            <a:ext cx="935989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Data</a:t>
            </a:r>
            <a:r>
              <a:rPr lang="en-GB" spc="-75"/>
              <a:t> </a:t>
            </a:r>
            <a:r>
              <a:rPr lang="en-GB"/>
              <a:t>Mining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698228" y="6625731"/>
            <a:ext cx="170434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rgbClr val="404040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University</a:t>
            </a:r>
            <a:r>
              <a:rPr lang="en-GB" spc="-55"/>
              <a:t> </a:t>
            </a:r>
            <a:r>
              <a:rPr lang="en-GB" spc="-5"/>
              <a:t>of</a:t>
            </a:r>
            <a:r>
              <a:rPr lang="en-GB" spc="-40"/>
              <a:t> </a:t>
            </a:r>
            <a:r>
              <a:rPr lang="en-GB"/>
              <a:t>Warwick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1899138" y="6662496"/>
            <a:ext cx="24066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en-PK" smtClean="0"/>
              <a:pPr marL="38100">
                <a:lnSpc>
                  <a:spcPts val="1265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16596" y="2242662"/>
            <a:ext cx="3722846" cy="273344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146685" indent="-257175">
              <a:spcBef>
                <a:spcPts val="75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How</a:t>
            </a:r>
            <a:r>
              <a:rPr sz="1350" spc="11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were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you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able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to </a:t>
            </a:r>
            <a:r>
              <a:rPr sz="1350" spc="-11" dirty="0">
                <a:solidFill>
                  <a:srgbClr val="3B4174"/>
                </a:solidFill>
                <a:latin typeface="Calibri"/>
                <a:cs typeface="Calibri"/>
              </a:rPr>
              <a:t>recognize</a:t>
            </a:r>
            <a:r>
              <a:rPr sz="1350" spc="8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that 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the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object </a:t>
            </a:r>
            <a:r>
              <a:rPr sz="1350" spc="-296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shown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was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 indeed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an</a:t>
            </a:r>
            <a:r>
              <a:rPr sz="1350" spc="11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apple?</a:t>
            </a:r>
            <a:endParaRPr sz="1350" dirty="0">
              <a:latin typeface="Calibri"/>
              <a:cs typeface="Calibri"/>
            </a:endParaRPr>
          </a:p>
          <a:p>
            <a:pPr marL="266700" indent="-257175">
              <a:spcBef>
                <a:spcPts val="323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How</a:t>
            </a:r>
            <a:r>
              <a:rPr sz="1350" spc="11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were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you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able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to discriminate</a:t>
            </a:r>
            <a:r>
              <a:rPr sz="1350" spc="8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between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the</a:t>
            </a:r>
            <a:endParaRPr sz="1350" dirty="0">
              <a:latin typeface="Calibri"/>
              <a:cs typeface="Calibri"/>
            </a:endParaRPr>
          </a:p>
          <a:p>
            <a:pPr marL="266700"/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paintings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from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two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3B4174"/>
                </a:solidFill>
                <a:latin typeface="Calibri"/>
                <a:cs typeface="Calibri"/>
              </a:rPr>
              <a:t>different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3B4174"/>
                </a:solidFill>
                <a:latin typeface="Calibri"/>
                <a:cs typeface="Calibri"/>
              </a:rPr>
              <a:t>painters?</a:t>
            </a:r>
            <a:endParaRPr sz="1350" dirty="0">
              <a:latin typeface="Calibri"/>
              <a:cs typeface="Calibri"/>
            </a:endParaRPr>
          </a:p>
          <a:p>
            <a:pPr marL="266700" marR="3810" indent="-257175">
              <a:spcBef>
                <a:spcPts val="326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How</a:t>
            </a:r>
            <a:r>
              <a:rPr sz="1350" spc="11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were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you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able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to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 find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out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 the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3B4174"/>
                </a:solidFill>
                <a:latin typeface="Calibri"/>
                <a:cs typeface="Calibri"/>
              </a:rPr>
              <a:t>different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 types </a:t>
            </a:r>
            <a:r>
              <a:rPr sz="1350" spc="-296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of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apples</a:t>
            </a:r>
            <a:r>
              <a:rPr sz="1350" spc="11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in</a:t>
            </a:r>
            <a:r>
              <a:rPr sz="1350" spc="8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the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picture?</a:t>
            </a:r>
            <a:endParaRPr sz="1350" dirty="0">
              <a:latin typeface="Calibri"/>
              <a:cs typeface="Calibri"/>
            </a:endParaRPr>
          </a:p>
          <a:p>
            <a:pPr marL="266700" indent="-257175">
              <a:spcBef>
                <a:spcPts val="323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How</a:t>
            </a:r>
            <a:r>
              <a:rPr sz="1350" spc="11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did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you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manage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 to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find 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the</a:t>
            </a:r>
            <a:r>
              <a:rPr sz="1350" spc="8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next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 number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in</a:t>
            </a:r>
            <a:endParaRPr sz="1350" dirty="0">
              <a:latin typeface="Calibri"/>
              <a:cs typeface="Calibri"/>
            </a:endParaRPr>
          </a:p>
          <a:p>
            <a:pPr marL="266700"/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the</a:t>
            </a:r>
            <a:r>
              <a:rPr sz="1350" spc="-19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series?</a:t>
            </a:r>
            <a:endParaRPr sz="1350" dirty="0">
              <a:latin typeface="Calibri"/>
              <a:cs typeface="Calibri"/>
            </a:endParaRPr>
          </a:p>
          <a:p>
            <a:pPr marL="266700" marR="80486" indent="-257175">
              <a:spcBef>
                <a:spcPts val="326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How</a:t>
            </a:r>
            <a:r>
              <a:rPr sz="1350" spc="8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were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you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 able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to</a:t>
            </a:r>
            <a:r>
              <a:rPr sz="1350" spc="-11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find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which</a:t>
            </a:r>
            <a:r>
              <a:rPr sz="1350" spc="11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dimension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was </a:t>
            </a:r>
            <a:r>
              <a:rPr sz="1350" spc="-296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redundant?</a:t>
            </a:r>
            <a:endParaRPr sz="1350" dirty="0">
              <a:latin typeface="Calibri"/>
              <a:cs typeface="Calibri"/>
            </a:endParaRPr>
          </a:p>
          <a:p>
            <a:pPr marL="266700" indent="-257175">
              <a:spcBef>
                <a:spcPts val="326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How</a:t>
            </a:r>
            <a:r>
              <a:rPr sz="1350" spc="8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were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you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able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to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find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the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 odd</a:t>
            </a:r>
            <a:r>
              <a:rPr sz="1350" spc="4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one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out?</a:t>
            </a:r>
            <a:endParaRPr sz="1350" dirty="0">
              <a:latin typeface="Calibri"/>
              <a:cs typeface="Calibri"/>
            </a:endParaRPr>
          </a:p>
          <a:p>
            <a:pPr marL="266700" indent="-257175">
              <a:spcBef>
                <a:spcPts val="323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350" spc="-4" dirty="0">
                <a:solidFill>
                  <a:srgbClr val="3B4174"/>
                </a:solidFill>
                <a:latin typeface="Calibri"/>
                <a:cs typeface="Calibri"/>
              </a:rPr>
              <a:t>Learning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to</a:t>
            </a:r>
            <a:r>
              <a:rPr sz="1350" spc="-11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drive</a:t>
            </a:r>
            <a:r>
              <a:rPr sz="1350" dirty="0">
                <a:solidFill>
                  <a:srgbClr val="3B4174"/>
                </a:solidFill>
                <a:latin typeface="Calibri"/>
                <a:cs typeface="Calibri"/>
              </a:rPr>
              <a:t> /</a:t>
            </a:r>
            <a:r>
              <a:rPr sz="1350" spc="-11" dirty="0">
                <a:solidFill>
                  <a:srgbClr val="3B4174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3B4174"/>
                </a:solidFill>
                <a:latin typeface="Calibri"/>
                <a:cs typeface="Calibri"/>
              </a:rPr>
              <a:t>write?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5652" y="2239232"/>
            <a:ext cx="92487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Classification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76606" y="2606802"/>
            <a:ext cx="92487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Classification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6909" y="3157252"/>
            <a:ext cx="7143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Clustering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4523" y="3614452"/>
            <a:ext cx="77200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Regression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4715" y="4068509"/>
            <a:ext cx="180498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Dimensionality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Reduction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40958" y="4414838"/>
            <a:ext cx="13530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Anomaly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Detection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39790" y="4814659"/>
            <a:ext cx="165211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latin typeface="Calibri"/>
                <a:cs typeface="Calibri"/>
              </a:rPr>
              <a:t>Reinforcement </a:t>
            </a:r>
            <a:r>
              <a:rPr sz="1350" spc="-4" dirty="0">
                <a:latin typeface="Calibri"/>
                <a:cs typeface="Calibri"/>
              </a:rPr>
              <a:t>learning</a:t>
            </a:r>
            <a:endParaRPr sz="135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8" grpId="1"/>
      <p:bldP spid="9" grpId="0"/>
      <p:bldP spid="9" grpId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4465" y="477590"/>
            <a:ext cx="1694021" cy="994022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8" dirty="0"/>
              <a:t>Definitions</a:t>
            </a:r>
          </a:p>
        </p:txBody>
      </p:sp>
      <p:sp>
        <p:nvSpPr>
          <p:cNvPr id="3" name="object 3"/>
          <p:cNvSpPr/>
          <p:nvPr/>
        </p:nvSpPr>
        <p:spPr>
          <a:xfrm>
            <a:off x="782954" y="3694957"/>
            <a:ext cx="1374458" cy="0"/>
          </a:xfrm>
          <a:custGeom>
            <a:avLst/>
            <a:gdLst/>
            <a:ahLst/>
            <a:cxnLst/>
            <a:rect l="l" t="t" r="r" b="b"/>
            <a:pathLst>
              <a:path w="1832610">
                <a:moveTo>
                  <a:pt x="0" y="0"/>
                </a:moveTo>
                <a:lnTo>
                  <a:pt x="183245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516256" y="1610296"/>
            <a:ext cx="8627744" cy="3888309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6700" indent="-257175">
              <a:spcBef>
                <a:spcPts val="525"/>
              </a:spcBef>
              <a:buFont typeface="Arial MT"/>
              <a:buChar char="•"/>
              <a:tabLst>
                <a:tab pos="266224" algn="l"/>
                <a:tab pos="266700" algn="l"/>
                <a:tab pos="2947988" algn="l"/>
              </a:tabLst>
            </a:pPr>
            <a:r>
              <a:rPr spc="-8" dirty="0">
                <a:latin typeface="Calibri"/>
                <a:cs typeface="Calibri"/>
              </a:rPr>
              <a:t>Computers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are</a:t>
            </a:r>
            <a:r>
              <a:rPr u="heavy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567214" lvl="1" indent="-215265">
              <a:spcBef>
                <a:spcPts val="379"/>
              </a:spcBef>
              <a:buFont typeface="Arial MT"/>
              <a:buChar char="–"/>
              <a:tabLst>
                <a:tab pos="567214" algn="l"/>
                <a:tab pos="567690" algn="l"/>
              </a:tabLst>
            </a:pPr>
            <a:r>
              <a:rPr sz="1500" b="1" spc="-4" dirty="0">
                <a:latin typeface="Calibri"/>
                <a:cs typeface="Calibri"/>
              </a:rPr>
              <a:t>Dumb</a:t>
            </a:r>
            <a:endParaRPr sz="1500" dirty="0">
              <a:latin typeface="Calibri"/>
              <a:cs typeface="Calibri"/>
            </a:endParaRPr>
          </a:p>
          <a:p>
            <a:pPr marL="266700" marR="190024" indent="-257175">
              <a:spcBef>
                <a:spcPts val="416"/>
              </a:spcBef>
              <a:buFont typeface="Arial MT"/>
              <a:buChar char="•"/>
              <a:tabLst>
                <a:tab pos="266224" algn="l"/>
                <a:tab pos="266700" algn="l"/>
                <a:tab pos="2511266" algn="l"/>
              </a:tabLst>
            </a:pPr>
            <a:r>
              <a:rPr dirty="0">
                <a:latin typeface="Calibri"/>
                <a:cs typeface="Calibri"/>
              </a:rPr>
              <a:t>Making a machine </a:t>
            </a:r>
            <a:r>
              <a:rPr spc="-4" dirty="0">
                <a:latin typeface="Calibri"/>
                <a:cs typeface="Calibri"/>
              </a:rPr>
              <a:t>(computer) </a:t>
            </a:r>
            <a:r>
              <a:rPr spc="-8" dirty="0">
                <a:latin typeface="Calibri"/>
                <a:cs typeface="Calibri"/>
              </a:rPr>
              <a:t>perform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same </a:t>
            </a:r>
            <a:r>
              <a:rPr spc="-8" dirty="0">
                <a:latin typeface="Calibri"/>
                <a:cs typeface="Calibri"/>
              </a:rPr>
              <a:t>tasks </a:t>
            </a:r>
            <a:r>
              <a:rPr dirty="0">
                <a:latin typeface="Calibri"/>
                <a:cs typeface="Calibri"/>
              </a:rPr>
              <a:t>which </a:t>
            </a:r>
            <a:r>
              <a:rPr spc="-8" dirty="0">
                <a:latin typeface="Calibri"/>
                <a:cs typeface="Calibri"/>
              </a:rPr>
              <a:t>you </a:t>
            </a:r>
            <a:r>
              <a:rPr spc="-15" dirty="0">
                <a:latin typeface="Calibri"/>
                <a:cs typeface="Calibri"/>
              </a:rPr>
              <a:t>have </a:t>
            </a:r>
            <a:r>
              <a:rPr spc="-8" dirty="0">
                <a:latin typeface="Calibri"/>
                <a:cs typeface="Calibri"/>
              </a:rPr>
              <a:t>just </a:t>
            </a:r>
            <a:r>
              <a:rPr spc="-4" dirty="0">
                <a:latin typeface="Calibri"/>
                <a:cs typeface="Calibri"/>
              </a:rPr>
              <a:t>done </a:t>
            </a:r>
            <a:r>
              <a:rPr dirty="0">
                <a:latin typeface="Calibri"/>
                <a:cs typeface="Calibri"/>
              </a:rPr>
              <a:t>is </a:t>
            </a:r>
            <a:r>
              <a:rPr spc="-39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called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dirty="0">
              <a:latin typeface="Calibri"/>
              <a:cs typeface="Calibri"/>
            </a:endParaRPr>
          </a:p>
          <a:p>
            <a:pPr marL="567214" lvl="1" indent="-215265">
              <a:spcBef>
                <a:spcPts val="379"/>
              </a:spcBef>
              <a:buFont typeface="Arial MT"/>
              <a:buChar char="–"/>
              <a:tabLst>
                <a:tab pos="567214" algn="l"/>
                <a:tab pos="567690" algn="l"/>
              </a:tabLst>
            </a:pPr>
            <a:r>
              <a:rPr sz="1500" b="1" dirty="0">
                <a:latin typeface="Calibri"/>
                <a:cs typeface="Calibri"/>
              </a:rPr>
              <a:t>Artificial</a:t>
            </a:r>
            <a:r>
              <a:rPr sz="1500" b="1" spc="-38" dirty="0">
                <a:latin typeface="Calibri"/>
                <a:cs typeface="Calibri"/>
              </a:rPr>
              <a:t> </a:t>
            </a:r>
            <a:r>
              <a:rPr sz="1500" b="1" spc="-8" dirty="0">
                <a:latin typeface="Calibri"/>
                <a:cs typeface="Calibri"/>
              </a:rPr>
              <a:t>Intelligence</a:t>
            </a:r>
            <a:endParaRPr sz="1500" dirty="0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dirty="0">
                <a:latin typeface="Calibri"/>
                <a:cs typeface="Calibri"/>
              </a:rPr>
              <a:t>If </a:t>
            </a:r>
            <a:r>
              <a:rPr spc="-8" dirty="0">
                <a:latin typeface="Calibri"/>
                <a:cs typeface="Calibri"/>
              </a:rPr>
              <a:t>you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make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computer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learn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to</a:t>
            </a:r>
            <a:r>
              <a:rPr spc="-4" dirty="0">
                <a:latin typeface="Calibri"/>
                <a:cs typeface="Calibri"/>
              </a:rPr>
              <a:t> do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these </a:t>
            </a:r>
            <a:r>
              <a:rPr spc="-8" dirty="0">
                <a:latin typeface="Calibri"/>
                <a:cs typeface="Calibri"/>
              </a:rPr>
              <a:t>tasks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using </a:t>
            </a:r>
            <a:r>
              <a:rPr spc="-8" dirty="0">
                <a:latin typeface="Calibri"/>
                <a:cs typeface="Calibri"/>
              </a:rPr>
              <a:t>existing data,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this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 </a:t>
            </a:r>
            <a:r>
              <a:rPr spc="-4" dirty="0">
                <a:latin typeface="Calibri"/>
                <a:cs typeface="Calibri"/>
              </a:rPr>
              <a:t>called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23"/>
              </a:spcBef>
              <a:buFont typeface="Arial MT"/>
              <a:buChar char="•"/>
            </a:pPr>
            <a:endParaRPr sz="2063" dirty="0">
              <a:latin typeface="Calibri"/>
              <a:cs typeface="Calibri"/>
            </a:endParaRPr>
          </a:p>
          <a:p>
            <a:pPr marL="567214" lvl="1" indent="-215265">
              <a:buFont typeface="Arial MT"/>
              <a:buChar char="–"/>
              <a:tabLst>
                <a:tab pos="567214" algn="l"/>
                <a:tab pos="567690" algn="l"/>
              </a:tabLst>
            </a:pPr>
            <a:r>
              <a:rPr sz="1500" b="1" spc="-4" dirty="0">
                <a:latin typeface="Calibri"/>
                <a:cs typeface="Calibri"/>
              </a:rPr>
              <a:t>Machine</a:t>
            </a:r>
            <a:r>
              <a:rPr sz="1500" b="1" dirty="0">
                <a:latin typeface="Calibri"/>
                <a:cs typeface="Calibri"/>
              </a:rPr>
              <a:t> </a:t>
            </a:r>
            <a:r>
              <a:rPr sz="1500" b="1" spc="-4" dirty="0">
                <a:latin typeface="Calibri"/>
                <a:cs typeface="Calibri"/>
              </a:rPr>
              <a:t>Learning</a:t>
            </a:r>
            <a:r>
              <a:rPr sz="1500" b="1" spc="-8" dirty="0">
                <a:latin typeface="Calibri"/>
                <a:cs typeface="Calibri"/>
              </a:rPr>
              <a:t> </a:t>
            </a:r>
            <a:r>
              <a:rPr sz="1500" b="1" spc="-4" dirty="0">
                <a:latin typeface="Calibri"/>
                <a:cs typeface="Calibri"/>
              </a:rPr>
              <a:t>(learning</a:t>
            </a:r>
            <a:r>
              <a:rPr sz="1500" b="1" spc="-8" dirty="0">
                <a:latin typeface="Calibri"/>
                <a:cs typeface="Calibri"/>
              </a:rPr>
              <a:t> from</a:t>
            </a:r>
            <a:r>
              <a:rPr sz="1500" b="1" dirty="0">
                <a:latin typeface="Calibri"/>
                <a:cs typeface="Calibri"/>
              </a:rPr>
              <a:t> </a:t>
            </a:r>
            <a:r>
              <a:rPr sz="1500" b="1" spc="-11" dirty="0">
                <a:latin typeface="Calibri"/>
                <a:cs typeface="Calibri"/>
              </a:rPr>
              <a:t>data)</a:t>
            </a:r>
            <a:endParaRPr sz="1500" dirty="0">
              <a:latin typeface="Calibri"/>
              <a:cs typeface="Calibri"/>
            </a:endParaRPr>
          </a:p>
          <a:p>
            <a:pPr marL="266700" indent="-257175">
              <a:spcBef>
                <a:spcPts val="416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dirty="0">
                <a:latin typeface="Calibri"/>
                <a:cs typeface="Calibri"/>
              </a:rPr>
              <a:t>Mining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for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patterns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 </a:t>
            </a:r>
            <a:r>
              <a:rPr spc="-11" dirty="0">
                <a:latin typeface="Calibri"/>
                <a:cs typeface="Calibri"/>
              </a:rPr>
              <a:t>data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(for </a:t>
            </a:r>
            <a:r>
              <a:rPr spc="-8" dirty="0">
                <a:latin typeface="Calibri"/>
                <a:cs typeface="Calibri"/>
              </a:rPr>
              <a:t>understanding </a:t>
            </a:r>
            <a:r>
              <a:rPr dirty="0">
                <a:latin typeface="Calibri"/>
                <a:cs typeface="Calibri"/>
              </a:rPr>
              <a:t>it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better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making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predictions)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</a:p>
          <a:p>
            <a:pPr marL="567214" lvl="1" indent="-215265">
              <a:spcBef>
                <a:spcPts val="379"/>
              </a:spcBef>
              <a:buFont typeface="Arial MT"/>
              <a:buChar char="–"/>
              <a:tabLst>
                <a:tab pos="567214" algn="l"/>
                <a:tab pos="567690" algn="l"/>
              </a:tabLst>
            </a:pPr>
            <a:r>
              <a:rPr sz="1500" b="1" spc="-11" dirty="0">
                <a:latin typeface="Calibri"/>
                <a:cs typeface="Calibri"/>
              </a:rPr>
              <a:t>Data</a:t>
            </a:r>
            <a:r>
              <a:rPr sz="1500" b="1" spc="-26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Mining</a:t>
            </a:r>
            <a:endParaRPr sz="1500" dirty="0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Solving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machine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learning</a:t>
            </a:r>
            <a:r>
              <a:rPr spc="-8" dirty="0">
                <a:latin typeface="Calibri"/>
                <a:cs typeface="Calibri"/>
              </a:rPr>
              <a:t> task </a:t>
            </a:r>
            <a:r>
              <a:rPr spc="-4" dirty="0">
                <a:latin typeface="Calibri"/>
                <a:cs typeface="Calibri"/>
              </a:rPr>
              <a:t>using</a:t>
            </a:r>
            <a:r>
              <a:rPr dirty="0">
                <a:latin typeface="Calibri"/>
                <a:cs typeface="Calibri"/>
              </a:rPr>
              <a:t> a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deep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layered</a:t>
            </a:r>
            <a:r>
              <a:rPr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network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of</a:t>
            </a:r>
            <a:r>
              <a:rPr dirty="0">
                <a:latin typeface="Calibri"/>
                <a:cs typeface="Calibri"/>
              </a:rPr>
              <a:t> artificial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models</a:t>
            </a:r>
            <a:r>
              <a:rPr spc="-4" dirty="0">
                <a:latin typeface="Calibri"/>
                <a:cs typeface="Calibri"/>
              </a:rPr>
              <a:t> of</a:t>
            </a:r>
            <a:endParaRPr dirty="0">
              <a:latin typeface="Calibri"/>
              <a:cs typeface="Calibri"/>
            </a:endParaRPr>
          </a:p>
          <a:p>
            <a:pPr marL="266700">
              <a:tabLst>
                <a:tab pos="6185059" algn="l"/>
              </a:tabLst>
            </a:pPr>
            <a:r>
              <a:rPr spc="-8" dirty="0">
                <a:latin typeface="Calibri"/>
                <a:cs typeface="Calibri"/>
              </a:rPr>
              <a:t>biological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neurons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(artificial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neural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network),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called</a:t>
            </a:r>
            <a:r>
              <a:rPr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>
                <a:latin typeface="Calibri"/>
                <a:cs typeface="Calibri"/>
              </a:rPr>
              <a:t>_</a:t>
            </a:r>
          </a:p>
          <a:p>
            <a:pPr marL="567214" lvl="1" indent="-215265">
              <a:spcBef>
                <a:spcPts val="382"/>
              </a:spcBef>
              <a:buFont typeface="Arial MT"/>
              <a:buChar char="–"/>
              <a:tabLst>
                <a:tab pos="567214" algn="l"/>
                <a:tab pos="567690" algn="l"/>
              </a:tabLst>
            </a:pPr>
            <a:r>
              <a:rPr sz="1500" b="1" spc="-4" dirty="0">
                <a:latin typeface="Calibri"/>
                <a:cs typeface="Calibri"/>
              </a:rPr>
              <a:t>Deep</a:t>
            </a:r>
            <a:r>
              <a:rPr sz="1500" b="1" dirty="0">
                <a:latin typeface="Calibri"/>
                <a:cs typeface="Calibri"/>
              </a:rPr>
              <a:t> </a:t>
            </a:r>
            <a:r>
              <a:rPr sz="1500" b="1" spc="-4" dirty="0">
                <a:latin typeface="Calibri"/>
                <a:cs typeface="Calibri"/>
              </a:rPr>
              <a:t>Learning </a:t>
            </a:r>
            <a:r>
              <a:rPr sz="1500" b="1" dirty="0">
                <a:latin typeface="Calibri"/>
                <a:cs typeface="Calibri"/>
              </a:rPr>
              <a:t>(Learning</a:t>
            </a:r>
            <a:r>
              <a:rPr sz="1500" b="1" spc="4" dirty="0">
                <a:latin typeface="Calibri"/>
                <a:cs typeface="Calibri"/>
              </a:rPr>
              <a:t> </a:t>
            </a:r>
            <a:r>
              <a:rPr sz="1500" b="1" spc="-8" dirty="0">
                <a:latin typeface="Calibri"/>
                <a:cs typeface="Calibri"/>
              </a:rPr>
              <a:t>from</a:t>
            </a:r>
            <a:r>
              <a:rPr sz="1500" b="1" spc="4" dirty="0">
                <a:latin typeface="Calibri"/>
                <a:cs typeface="Calibri"/>
              </a:rPr>
              <a:t> </a:t>
            </a:r>
            <a:r>
              <a:rPr sz="1500" b="1" spc="-11" dirty="0">
                <a:latin typeface="Calibri"/>
                <a:cs typeface="Calibri"/>
              </a:rPr>
              <a:t>data</a:t>
            </a:r>
            <a:r>
              <a:rPr sz="1500" b="1" spc="4" dirty="0">
                <a:latin typeface="Calibri"/>
                <a:cs typeface="Calibri"/>
              </a:rPr>
              <a:t> </a:t>
            </a:r>
            <a:r>
              <a:rPr sz="1500" b="1" spc="-4" dirty="0">
                <a:latin typeface="Calibri"/>
                <a:cs typeface="Calibri"/>
              </a:rPr>
              <a:t>with</a:t>
            </a:r>
            <a:r>
              <a:rPr sz="1500" b="1" spc="-11" dirty="0">
                <a:latin typeface="Calibri"/>
                <a:cs typeface="Calibri"/>
              </a:rPr>
              <a:t> </a:t>
            </a:r>
            <a:r>
              <a:rPr sz="1500" b="1" spc="-8" dirty="0">
                <a:latin typeface="Calibri"/>
                <a:cs typeface="Calibri"/>
              </a:rPr>
              <a:t>neural</a:t>
            </a:r>
            <a:r>
              <a:rPr sz="1500" b="1" spc="-4" dirty="0">
                <a:latin typeface="Calibri"/>
                <a:cs typeface="Calibri"/>
              </a:rPr>
              <a:t> modeling)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285359" y="6627590"/>
            <a:ext cx="935989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Data</a:t>
            </a:r>
            <a:r>
              <a:rPr lang="en-GB" spc="-75"/>
              <a:t> </a:t>
            </a:r>
            <a:r>
              <a:rPr lang="en-GB"/>
              <a:t>Mining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899138" y="6662496"/>
            <a:ext cx="24066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en-PK" smtClean="0"/>
              <a:pPr marL="38100">
                <a:lnSpc>
                  <a:spcPts val="1265"/>
                </a:lnSpc>
              </a:pPr>
              <a:t>16</a:t>
            </a:fld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431" y="523921"/>
            <a:ext cx="7578671" cy="501580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30" dirty="0"/>
              <a:t>Well</a:t>
            </a:r>
            <a:r>
              <a:rPr spc="-11" dirty="0"/>
              <a:t> </a:t>
            </a:r>
            <a:r>
              <a:rPr spc="-8" dirty="0"/>
              <a:t>Humans</a:t>
            </a:r>
            <a:r>
              <a:rPr spc="-4" dirty="0"/>
              <a:t> </a:t>
            </a:r>
            <a:r>
              <a:rPr dirty="0"/>
              <a:t>learn,</a:t>
            </a:r>
            <a:r>
              <a:rPr spc="-11" dirty="0"/>
              <a:t> </a:t>
            </a:r>
            <a:r>
              <a:rPr spc="-4" dirty="0"/>
              <a:t>don’t</a:t>
            </a:r>
            <a:r>
              <a:rPr spc="-11" dirty="0"/>
              <a:t> </a:t>
            </a:r>
            <a:r>
              <a:rPr spc="-4" dirty="0"/>
              <a:t>they?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256" y="1589656"/>
            <a:ext cx="5926931" cy="3669273"/>
          </a:xfrm>
          <a:prstGeom prst="rect">
            <a:avLst/>
          </a:prstGeom>
        </p:spPr>
        <p:txBody>
          <a:bodyPr vert="horz" wrap="square" lIns="0" tIns="82867" rIns="0" bIns="0" rtlCol="0">
            <a:spAutoFit/>
          </a:bodyPr>
          <a:lstStyle/>
          <a:p>
            <a:pPr marL="266700" indent="-257175">
              <a:spcBef>
                <a:spcPts val="652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400" dirty="0">
                <a:latin typeface="Calibri"/>
                <a:cs typeface="Calibri"/>
              </a:rPr>
              <a:t>Of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course!</a:t>
            </a:r>
            <a:endParaRPr sz="2400">
              <a:latin typeface="Calibri"/>
              <a:cs typeface="Calibri"/>
            </a:endParaRPr>
          </a:p>
          <a:p>
            <a:pPr marL="266700" indent="-257175">
              <a:spcBef>
                <a:spcPts val="578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4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many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many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19" dirty="0">
                <a:latin typeface="Calibri"/>
                <a:cs typeface="Calibri"/>
              </a:rPr>
              <a:t>ways!!</a:t>
            </a:r>
            <a:endParaRPr sz="2400">
              <a:latin typeface="Calibri"/>
              <a:cs typeface="Calibri"/>
            </a:endParaRPr>
          </a:p>
          <a:p>
            <a:pPr marL="567214" lvl="1" indent="-215265">
              <a:spcBef>
                <a:spcPts val="518"/>
              </a:spcBef>
              <a:buFont typeface="Arial MT"/>
              <a:buChar char="–"/>
              <a:tabLst>
                <a:tab pos="567690" algn="l"/>
              </a:tabLst>
            </a:pPr>
            <a:r>
              <a:rPr sz="2100" spc="-8" dirty="0">
                <a:latin typeface="Calibri"/>
                <a:cs typeface="Calibri"/>
              </a:rPr>
              <a:t>Instruction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based</a:t>
            </a:r>
            <a:r>
              <a:rPr sz="2100" spc="-4" dirty="0">
                <a:latin typeface="Calibri"/>
                <a:cs typeface="Calibri"/>
              </a:rPr>
              <a:t> learning</a:t>
            </a:r>
            <a:endParaRPr sz="2100">
              <a:latin typeface="Calibri"/>
              <a:cs typeface="Calibri"/>
            </a:endParaRPr>
          </a:p>
          <a:p>
            <a:pPr marL="567214" lvl="1" indent="-215265">
              <a:spcBef>
                <a:spcPts val="506"/>
              </a:spcBef>
              <a:buFont typeface="Arial MT"/>
              <a:buChar char="–"/>
              <a:tabLst>
                <a:tab pos="567690" algn="l"/>
              </a:tabLst>
            </a:pPr>
            <a:r>
              <a:rPr sz="2100" spc="-19" dirty="0">
                <a:latin typeface="Calibri"/>
                <a:cs typeface="Calibri"/>
              </a:rPr>
              <a:t>Rote </a:t>
            </a:r>
            <a:r>
              <a:rPr sz="2100" spc="-8" dirty="0">
                <a:latin typeface="Calibri"/>
                <a:cs typeface="Calibri"/>
              </a:rPr>
              <a:t>Learning</a:t>
            </a:r>
            <a:endParaRPr sz="2100">
              <a:latin typeface="Calibri"/>
              <a:cs typeface="Calibri"/>
            </a:endParaRPr>
          </a:p>
          <a:p>
            <a:pPr marL="567214" lvl="1" indent="-215265">
              <a:spcBef>
                <a:spcPts val="503"/>
              </a:spcBef>
              <a:buFont typeface="Arial MT"/>
              <a:buChar char="–"/>
              <a:tabLst>
                <a:tab pos="567690" algn="l"/>
              </a:tabLst>
            </a:pPr>
            <a:r>
              <a:rPr sz="2100" spc="-11" dirty="0">
                <a:latin typeface="Calibri"/>
                <a:cs typeface="Calibri"/>
              </a:rPr>
              <a:t>Informal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Learning</a:t>
            </a:r>
            <a:endParaRPr sz="2100">
              <a:latin typeface="Calibri"/>
              <a:cs typeface="Calibri"/>
            </a:endParaRPr>
          </a:p>
          <a:p>
            <a:pPr marL="567214" lvl="1" indent="-215265">
              <a:spcBef>
                <a:spcPts val="506"/>
              </a:spcBef>
              <a:buFont typeface="Arial MT"/>
              <a:buChar char="–"/>
              <a:tabLst>
                <a:tab pos="567690" algn="l"/>
              </a:tabLst>
            </a:pPr>
            <a:r>
              <a:rPr sz="2100" spc="-8" dirty="0">
                <a:latin typeface="Calibri"/>
                <a:cs typeface="Calibri"/>
              </a:rPr>
              <a:t>Active</a:t>
            </a:r>
            <a:r>
              <a:rPr sz="2100" spc="-19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Learning</a:t>
            </a:r>
            <a:endParaRPr sz="2100">
              <a:latin typeface="Calibri"/>
              <a:cs typeface="Calibri"/>
            </a:endParaRPr>
          </a:p>
          <a:p>
            <a:pPr marL="567214" lvl="1" indent="-215265">
              <a:spcBef>
                <a:spcPts val="506"/>
              </a:spcBef>
              <a:buFont typeface="Arial MT"/>
              <a:buChar char="–"/>
              <a:tabLst>
                <a:tab pos="567690" algn="l"/>
              </a:tabLst>
            </a:pPr>
            <a:r>
              <a:rPr sz="2100" spc="-11" dirty="0">
                <a:latin typeface="Calibri"/>
                <a:cs typeface="Calibri"/>
              </a:rPr>
              <a:t>Enculturation</a:t>
            </a:r>
            <a:endParaRPr sz="2100">
              <a:latin typeface="Calibri"/>
              <a:cs typeface="Calibri"/>
            </a:endParaRPr>
          </a:p>
          <a:p>
            <a:pPr marL="567214" lvl="1" indent="-215265">
              <a:spcBef>
                <a:spcPts val="503"/>
              </a:spcBef>
              <a:buFont typeface="Arial MT"/>
              <a:buChar char="–"/>
              <a:tabLst>
                <a:tab pos="567690" algn="l"/>
              </a:tabLst>
            </a:pPr>
            <a:r>
              <a:rPr sz="2100" spc="-8" dirty="0">
                <a:latin typeface="Calibri"/>
                <a:cs typeface="Calibri"/>
              </a:rPr>
              <a:t>Experience</a:t>
            </a:r>
            <a:r>
              <a:rPr sz="2100" spc="-11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based</a:t>
            </a:r>
            <a:r>
              <a:rPr sz="2100" spc="-11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learning</a:t>
            </a:r>
            <a:endParaRPr sz="2100">
              <a:latin typeface="Calibri"/>
              <a:cs typeface="Calibri"/>
            </a:endParaRPr>
          </a:p>
          <a:p>
            <a:pPr marL="266700" indent="-257175">
              <a:spcBef>
                <a:spcPts val="566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400" dirty="0">
                <a:latin typeface="Calibri"/>
                <a:cs typeface="Calibri"/>
              </a:rPr>
              <a:t>And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we </a:t>
            </a:r>
            <a:r>
              <a:rPr sz="2400" spc="-15" dirty="0">
                <a:latin typeface="Calibri"/>
                <a:cs typeface="Calibri"/>
              </a:rPr>
              <a:t>have</a:t>
            </a:r>
            <a:r>
              <a:rPr sz="2400" spc="-4" dirty="0">
                <a:latin typeface="Calibri"/>
                <a:cs typeface="Calibri"/>
              </a:rPr>
              <a:t> achieved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great</a:t>
            </a:r>
            <a:r>
              <a:rPr sz="2400" spc="-4" dirty="0">
                <a:latin typeface="Calibri"/>
                <a:cs typeface="Calibri"/>
              </a:rPr>
              <a:t> things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this!!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0650" y="2171700"/>
            <a:ext cx="2428875" cy="22722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285359" y="6627590"/>
            <a:ext cx="935989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Data</a:t>
            </a:r>
            <a:r>
              <a:rPr lang="en-GB" spc="-75"/>
              <a:t> </a:t>
            </a:r>
            <a:r>
              <a:rPr lang="en-GB"/>
              <a:t>Mining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698228" y="6625731"/>
            <a:ext cx="170434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rgbClr val="404040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University</a:t>
            </a:r>
            <a:r>
              <a:rPr lang="en-GB" spc="-55"/>
              <a:t> </a:t>
            </a:r>
            <a:r>
              <a:rPr lang="en-GB" spc="-5"/>
              <a:t>of</a:t>
            </a:r>
            <a:r>
              <a:rPr lang="en-GB" spc="-40"/>
              <a:t> </a:t>
            </a:r>
            <a:r>
              <a:rPr lang="en-GB"/>
              <a:t>Warwick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899138" y="6662496"/>
            <a:ext cx="24066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en-PK" smtClean="0"/>
              <a:pPr marL="38100">
                <a:lnSpc>
                  <a:spcPts val="1265"/>
                </a:lnSpc>
              </a:pPr>
              <a:t>17</a:t>
            </a:fld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255" y="517319"/>
            <a:ext cx="6320314" cy="501580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23" dirty="0"/>
              <a:t>Why</a:t>
            </a:r>
            <a:r>
              <a:rPr spc="-8" dirty="0"/>
              <a:t> </a:t>
            </a:r>
            <a:r>
              <a:rPr dirty="0"/>
              <a:t>do</a:t>
            </a:r>
            <a:r>
              <a:rPr spc="-8" dirty="0"/>
              <a:t> </a:t>
            </a:r>
            <a:r>
              <a:rPr spc="-19" dirty="0"/>
              <a:t>we</a:t>
            </a:r>
            <a:r>
              <a:rPr spc="-4" dirty="0"/>
              <a:t> </a:t>
            </a:r>
            <a:r>
              <a:rPr spc="-8" dirty="0"/>
              <a:t>need </a:t>
            </a:r>
            <a:r>
              <a:rPr spc="-19" dirty="0"/>
              <a:t>computers?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285359" y="6627590"/>
            <a:ext cx="935989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Data</a:t>
            </a:r>
            <a:r>
              <a:rPr lang="en-GB" spc="-75"/>
              <a:t> </a:t>
            </a:r>
            <a:r>
              <a:rPr lang="en-GB"/>
              <a:t>Mining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698228" y="6625731"/>
            <a:ext cx="170434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rgbClr val="404040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University</a:t>
            </a:r>
            <a:r>
              <a:rPr lang="en-GB" spc="-55"/>
              <a:t> </a:t>
            </a:r>
            <a:r>
              <a:rPr lang="en-GB" spc="-5"/>
              <a:t>of</a:t>
            </a:r>
            <a:r>
              <a:rPr lang="en-GB" spc="-40"/>
              <a:t> </a:t>
            </a:r>
            <a:r>
              <a:rPr lang="en-GB"/>
              <a:t>Warwick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899138" y="6662496"/>
            <a:ext cx="24066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en-PK" smtClean="0"/>
              <a:pPr marL="38100">
                <a:lnSpc>
                  <a:spcPts val="1265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16255" y="1589656"/>
            <a:ext cx="8066723" cy="3394839"/>
          </a:xfrm>
          <a:prstGeom prst="rect">
            <a:avLst/>
          </a:prstGeom>
        </p:spPr>
        <p:txBody>
          <a:bodyPr vert="horz" wrap="square" lIns="0" tIns="82867" rIns="0" bIns="0" rtlCol="0">
            <a:spAutoFit/>
          </a:bodyPr>
          <a:lstStyle/>
          <a:p>
            <a:pPr marL="266700" indent="-257175">
              <a:spcBef>
                <a:spcPts val="652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400" spc="-38" dirty="0">
                <a:latin typeface="Calibri"/>
                <a:cs typeface="Calibri"/>
              </a:rPr>
              <a:t>…ATTC</a:t>
            </a:r>
            <a:r>
              <a:rPr sz="2400" spc="-38" dirty="0">
                <a:solidFill>
                  <a:srgbClr val="FF0000"/>
                </a:solidFill>
                <a:latin typeface="Calibri"/>
                <a:cs typeface="Calibri"/>
              </a:rPr>
              <a:t>GAGGATTACACC</a:t>
            </a:r>
            <a:r>
              <a:rPr sz="2400" spc="-38" dirty="0">
                <a:latin typeface="Calibri"/>
                <a:cs typeface="Calibri"/>
              </a:rPr>
              <a:t>GTAAGAAATTT…</a:t>
            </a:r>
            <a:endParaRPr sz="2400">
              <a:latin typeface="Calibri"/>
              <a:cs typeface="Calibri"/>
            </a:endParaRPr>
          </a:p>
          <a:p>
            <a:pPr marL="266700" indent="-257175">
              <a:spcBef>
                <a:spcPts val="578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400" spc="-68" dirty="0">
                <a:latin typeface="Calibri"/>
                <a:cs typeface="Calibri"/>
              </a:rPr>
              <a:t>…ATCGCCT</a:t>
            </a:r>
            <a:r>
              <a:rPr sz="2400" spc="-68" dirty="0">
                <a:solidFill>
                  <a:srgbClr val="FF0000"/>
                </a:solidFill>
                <a:latin typeface="Calibri"/>
                <a:cs typeface="Calibri"/>
              </a:rPr>
              <a:t>GATTACATATA</a:t>
            </a:r>
            <a:r>
              <a:rPr sz="2400" spc="-68" dirty="0">
                <a:latin typeface="Calibri"/>
                <a:cs typeface="Calibri"/>
              </a:rPr>
              <a:t>TACCGTTGG…</a:t>
            </a:r>
            <a:endParaRPr sz="2400">
              <a:latin typeface="Calibri"/>
              <a:cs typeface="Calibri"/>
            </a:endParaRPr>
          </a:p>
          <a:p>
            <a:pPr marL="266700" indent="-257175">
              <a:spcBef>
                <a:spcPts val="578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400" spc="-41" dirty="0">
                <a:latin typeface="Calibri"/>
                <a:cs typeface="Calibri"/>
              </a:rPr>
              <a:t>….</a:t>
            </a:r>
            <a:r>
              <a:rPr sz="2400" spc="-41" dirty="0">
                <a:solidFill>
                  <a:srgbClr val="FF0000"/>
                </a:solidFill>
                <a:latin typeface="Calibri"/>
                <a:cs typeface="Calibri"/>
              </a:rPr>
              <a:t>AGATTAAAT</a:t>
            </a:r>
            <a:r>
              <a:rPr sz="2400" spc="-41" dirty="0">
                <a:latin typeface="Calibri"/>
                <a:cs typeface="Calibri"/>
              </a:rPr>
              <a:t>CGTTCGATTCACATTGAC</a:t>
            </a:r>
            <a:endParaRPr sz="2400">
              <a:latin typeface="Calibri"/>
              <a:cs typeface="Calibri"/>
            </a:endParaRPr>
          </a:p>
          <a:p>
            <a:pPr marL="266700" indent="-257175">
              <a:spcBef>
                <a:spcPts val="578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400" b="1" spc="-4" dirty="0">
                <a:latin typeface="Calibri"/>
                <a:cs typeface="Calibri"/>
              </a:rPr>
              <a:t>Deduction</a:t>
            </a:r>
            <a:r>
              <a:rPr sz="2400" b="1" spc="-19" dirty="0">
                <a:latin typeface="Calibri"/>
                <a:cs typeface="Calibri"/>
              </a:rPr>
              <a:t> </a:t>
            </a:r>
            <a:r>
              <a:rPr sz="2400" b="1" spc="-4" dirty="0">
                <a:latin typeface="Calibri"/>
                <a:cs typeface="Calibri"/>
              </a:rPr>
              <a:t>vs.</a:t>
            </a:r>
            <a:r>
              <a:rPr sz="2400" b="1" dirty="0">
                <a:latin typeface="Calibri"/>
                <a:cs typeface="Calibri"/>
              </a:rPr>
              <a:t> Induction</a:t>
            </a:r>
            <a:r>
              <a:rPr sz="2400" b="1" spc="-26" dirty="0">
                <a:latin typeface="Calibri"/>
                <a:cs typeface="Calibri"/>
              </a:rPr>
              <a:t> </a:t>
            </a:r>
            <a:r>
              <a:rPr sz="2400" b="1" spc="-4" dirty="0">
                <a:latin typeface="Calibri"/>
                <a:cs typeface="Calibri"/>
              </a:rPr>
              <a:t>Reasoning</a:t>
            </a:r>
            <a:endParaRPr sz="2400">
              <a:latin typeface="Calibri"/>
              <a:cs typeface="Calibri"/>
            </a:endParaRPr>
          </a:p>
          <a:p>
            <a:pPr marL="266700" indent="-257175">
              <a:spcBef>
                <a:spcPts val="578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400" b="1" dirty="0">
                <a:latin typeface="Calibri"/>
                <a:cs typeface="Calibri"/>
              </a:rPr>
              <a:t>High</a:t>
            </a:r>
            <a:r>
              <a:rPr sz="2400" b="1" spc="-1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dimensions</a:t>
            </a:r>
            <a:endParaRPr sz="2400">
              <a:latin typeface="Calibri"/>
              <a:cs typeface="Calibri"/>
            </a:endParaRPr>
          </a:p>
          <a:p>
            <a:pPr marL="266700" indent="-257175">
              <a:spcBef>
                <a:spcPts val="578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400" b="1" spc="-11" dirty="0">
                <a:latin typeface="Calibri"/>
                <a:cs typeface="Calibri"/>
              </a:rPr>
              <a:t>Required</a:t>
            </a:r>
            <a:r>
              <a:rPr sz="2400" b="1" spc="-19" dirty="0">
                <a:latin typeface="Calibri"/>
                <a:cs typeface="Calibri"/>
              </a:rPr>
              <a:t> </a:t>
            </a:r>
            <a:r>
              <a:rPr sz="2400" b="1" spc="-11" dirty="0">
                <a:latin typeface="Calibri"/>
                <a:cs typeface="Calibri"/>
              </a:rPr>
              <a:t>Reading</a:t>
            </a:r>
            <a:endParaRPr sz="2400">
              <a:latin typeface="Calibri"/>
              <a:cs typeface="Calibri"/>
            </a:endParaRPr>
          </a:p>
          <a:p>
            <a:pPr marL="567214" marR="3810" indent="-215265">
              <a:spcBef>
                <a:spcPts val="514"/>
              </a:spcBef>
            </a:pPr>
            <a:r>
              <a:rPr sz="2100" spc="-4" dirty="0">
                <a:latin typeface="Arial MT"/>
                <a:cs typeface="Arial MT"/>
              </a:rPr>
              <a:t>–</a:t>
            </a:r>
            <a:r>
              <a:rPr sz="2100" spc="-56" dirty="0">
                <a:latin typeface="Arial MT"/>
                <a:cs typeface="Arial MT"/>
              </a:rPr>
              <a:t> </a:t>
            </a:r>
            <a:r>
              <a:rPr sz="2100" spc="-30" dirty="0">
                <a:latin typeface="Calibri"/>
                <a:cs typeface="Calibri"/>
              </a:rPr>
              <a:t>Halevy,</a:t>
            </a:r>
            <a:r>
              <a:rPr sz="2100" spc="26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Alon,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Peter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Norvig,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and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Fernando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Pereira.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19" dirty="0">
                <a:latin typeface="Calibri"/>
                <a:cs typeface="Calibri"/>
              </a:rPr>
              <a:t>“The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Unreasonable </a:t>
            </a:r>
            <a:r>
              <a:rPr sz="2100" spc="-46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Effectiveness</a:t>
            </a:r>
            <a:r>
              <a:rPr sz="2100" spc="-4" dirty="0">
                <a:latin typeface="Calibri"/>
                <a:cs typeface="Calibri"/>
              </a:rPr>
              <a:t> of </a:t>
            </a:r>
            <a:r>
              <a:rPr sz="2100" spc="-38" dirty="0">
                <a:latin typeface="Calibri"/>
                <a:cs typeface="Calibri"/>
              </a:rPr>
              <a:t>Data.”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i="1" spc="-4" dirty="0">
                <a:latin typeface="Calibri"/>
                <a:cs typeface="Calibri"/>
              </a:rPr>
              <a:t>IEEE</a:t>
            </a:r>
            <a:r>
              <a:rPr sz="2100" i="1" spc="-11" dirty="0">
                <a:latin typeface="Calibri"/>
                <a:cs typeface="Calibri"/>
              </a:rPr>
              <a:t> Intelligent</a:t>
            </a:r>
            <a:r>
              <a:rPr sz="2100" i="1" dirty="0">
                <a:latin typeface="Calibri"/>
                <a:cs typeface="Calibri"/>
              </a:rPr>
              <a:t> </a:t>
            </a:r>
            <a:r>
              <a:rPr sz="2100" i="1" spc="-15" dirty="0">
                <a:latin typeface="Calibri"/>
                <a:cs typeface="Calibri"/>
              </a:rPr>
              <a:t>Systems</a:t>
            </a:r>
            <a:r>
              <a:rPr sz="2100" spc="-15" dirty="0">
                <a:latin typeface="Calibri"/>
                <a:cs typeface="Calibri"/>
              </a:rPr>
              <a:t>,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2009.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5146" y="1511998"/>
            <a:ext cx="6042660" cy="718306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266700" marR="3810" indent="-257175">
              <a:lnSpc>
                <a:spcPts val="2595"/>
              </a:lnSpc>
              <a:spcBef>
                <a:spcPts val="401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400" b="1" dirty="0">
                <a:latin typeface="Calibri"/>
                <a:cs typeface="Calibri"/>
              </a:rPr>
              <a:t>A unique </a:t>
            </a:r>
            <a:r>
              <a:rPr sz="2400" b="1" spc="-4" dirty="0">
                <a:latin typeface="Calibri"/>
                <a:cs typeface="Calibri"/>
              </a:rPr>
              <a:t>junction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8" dirty="0">
                <a:latin typeface="Calibri"/>
                <a:cs typeface="Calibri"/>
              </a:rPr>
              <a:t>computer </a:t>
            </a:r>
            <a:r>
              <a:rPr sz="2400" b="1" dirty="0">
                <a:latin typeface="Calibri"/>
                <a:cs typeface="Calibri"/>
              </a:rPr>
              <a:t>science, </a:t>
            </a:r>
            <a:r>
              <a:rPr sz="2400" b="1" spc="4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applied</a:t>
            </a:r>
            <a:r>
              <a:rPr sz="2400" b="1" spc="-26" dirty="0">
                <a:latin typeface="Calibri"/>
                <a:cs typeface="Calibri"/>
              </a:rPr>
              <a:t> </a:t>
            </a:r>
            <a:r>
              <a:rPr sz="2400" b="1" spc="-4" dirty="0">
                <a:latin typeface="Calibri"/>
                <a:cs typeface="Calibri"/>
              </a:rPr>
              <a:t>mathematics</a:t>
            </a:r>
            <a:r>
              <a:rPr sz="2400" b="1" spc="-11" dirty="0">
                <a:latin typeface="Calibri"/>
                <a:cs typeface="Calibri"/>
              </a:rPr>
              <a:t> statistics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23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34" dirty="0">
                <a:latin typeface="Calibri"/>
                <a:cs typeface="Calibri"/>
              </a:rPr>
              <a:t> </a:t>
            </a:r>
            <a:r>
              <a:rPr sz="2400" b="1" spc="-4" dirty="0">
                <a:latin typeface="Calibri"/>
                <a:cs typeface="Calibri"/>
              </a:rPr>
              <a:t>world!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1540" y="477590"/>
            <a:ext cx="2780347" cy="994022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Machine</a:t>
            </a:r>
            <a:r>
              <a:rPr spc="-49" dirty="0"/>
              <a:t> </a:t>
            </a:r>
            <a:r>
              <a:rPr spc="-8"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68759" y="3160014"/>
            <a:ext cx="1590675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 marR="3810" algn="ctr">
              <a:spcBef>
                <a:spcPts val="75"/>
              </a:spcBef>
            </a:pPr>
            <a:r>
              <a:rPr sz="1350" b="1" dirty="0">
                <a:latin typeface="Calibri"/>
                <a:cs typeface="Calibri"/>
              </a:rPr>
              <a:t>The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Machine</a:t>
            </a:r>
            <a:r>
              <a:rPr sz="1350" b="1" spc="-56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Learning </a:t>
            </a:r>
            <a:r>
              <a:rPr sz="1350" b="1" spc="-293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Centric</a:t>
            </a:r>
            <a:r>
              <a:rPr sz="1350" b="1" spc="41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View</a:t>
            </a:r>
            <a:r>
              <a:rPr sz="1350" b="1" spc="34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of</a:t>
            </a:r>
            <a:r>
              <a:rPr sz="1350" b="1" spc="56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AI 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(not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to </a:t>
            </a:r>
            <a:r>
              <a:rPr sz="1350" spc="-4" dirty="0">
                <a:latin typeface="Calibri"/>
                <a:cs typeface="Calibri"/>
              </a:rPr>
              <a:t>scale)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3568" y="4489513"/>
            <a:ext cx="224266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b="1" dirty="0">
                <a:latin typeface="Calibri"/>
                <a:cs typeface="Calibri"/>
              </a:rPr>
              <a:t>Machine </a:t>
            </a:r>
            <a:r>
              <a:rPr sz="1350" b="1" spc="-4" dirty="0">
                <a:latin typeface="Calibri"/>
                <a:cs typeface="Calibri"/>
              </a:rPr>
              <a:t>Learning </a:t>
            </a:r>
            <a:r>
              <a:rPr sz="1350" spc="-4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u="heavy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Construction</a:t>
            </a:r>
            <a:r>
              <a:rPr sz="1350" u="heavy" spc="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50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350" u="heavy" spc="-1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50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algorithms</a:t>
            </a:r>
            <a:r>
              <a:rPr sz="1350" u="heavy" spc="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that 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can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learn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from</a:t>
            </a:r>
            <a:r>
              <a:rPr sz="1350" spc="-19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data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to</a:t>
            </a:r>
            <a:r>
              <a:rPr sz="1350" spc="-11" dirty="0">
                <a:latin typeface="Calibri"/>
                <a:cs typeface="Calibri"/>
              </a:rPr>
              <a:t> “explain” </a:t>
            </a:r>
            <a:r>
              <a:rPr sz="1350" spc="-29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data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and </a:t>
            </a:r>
            <a:r>
              <a:rPr sz="1350" spc="-11" dirty="0">
                <a:latin typeface="Calibri"/>
                <a:cs typeface="Calibri"/>
              </a:rPr>
              <a:t>make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predictions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345" y="2333054"/>
            <a:ext cx="4776502" cy="26479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93427" y="2629662"/>
            <a:ext cx="16906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latin typeface="Calibri"/>
                <a:cs typeface="Calibri"/>
              </a:rPr>
              <a:t>AI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5285359" y="6627590"/>
            <a:ext cx="935989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Data</a:t>
            </a:r>
            <a:r>
              <a:rPr lang="en-GB" spc="-75"/>
              <a:t> </a:t>
            </a:r>
            <a:r>
              <a:rPr lang="en-GB"/>
              <a:t>Mining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698228" y="6625731"/>
            <a:ext cx="170434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rgbClr val="404040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University</a:t>
            </a:r>
            <a:r>
              <a:rPr lang="en-GB" spc="-55"/>
              <a:t> </a:t>
            </a:r>
            <a:r>
              <a:rPr lang="en-GB" spc="-5"/>
              <a:t>of</a:t>
            </a:r>
            <a:r>
              <a:rPr lang="en-GB" spc="-40"/>
              <a:t> </a:t>
            </a:r>
            <a:r>
              <a:rPr lang="en-GB"/>
              <a:t>Warwick</a:t>
            </a:r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1899138" y="6662496"/>
            <a:ext cx="24066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en-PK" smtClean="0"/>
              <a:pPr marL="38100">
                <a:lnSpc>
                  <a:spcPts val="1265"/>
                </a:lnSpc>
              </a:pPr>
              <a:t>19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886010" y="3591115"/>
            <a:ext cx="68056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8" dirty="0">
                <a:latin typeface="Calibri"/>
                <a:cs typeface="Calibri"/>
              </a:rPr>
              <a:t>Data</a:t>
            </a:r>
            <a:r>
              <a:rPr sz="1050" spc="-49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Mining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6276" y="3532441"/>
            <a:ext cx="10639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b="1" spc="-8" dirty="0">
                <a:latin typeface="Calibri"/>
                <a:cs typeface="Calibri"/>
              </a:rPr>
              <a:t>Data </a:t>
            </a:r>
            <a:r>
              <a:rPr sz="1350" b="1" dirty="0">
                <a:latin typeface="Calibri"/>
                <a:cs typeface="Calibri"/>
              </a:rPr>
              <a:t>Science 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(aka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Big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Data!)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4555" y="2629661"/>
            <a:ext cx="65484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0956" marR="3810" indent="-21907">
              <a:spcBef>
                <a:spcPts val="75"/>
              </a:spcBef>
            </a:pPr>
            <a:r>
              <a:rPr sz="1350" b="1" dirty="0">
                <a:solidFill>
                  <a:srgbClr val="30859C"/>
                </a:solidFill>
                <a:latin typeface="Calibri"/>
                <a:cs typeface="Calibri"/>
              </a:rPr>
              <a:t>Machine </a:t>
            </a:r>
            <a:r>
              <a:rPr sz="1350" b="1" spc="-296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30859C"/>
                </a:solidFill>
                <a:latin typeface="Calibri"/>
                <a:cs typeface="Calibri"/>
              </a:rPr>
              <a:t>Lear</a:t>
            </a:r>
            <a:r>
              <a:rPr sz="1350" b="1" spc="4" dirty="0">
                <a:solidFill>
                  <a:srgbClr val="30859C"/>
                </a:solidFill>
                <a:latin typeface="Calibri"/>
                <a:cs typeface="Calibri"/>
              </a:rPr>
              <a:t>n</a:t>
            </a:r>
            <a:r>
              <a:rPr sz="1350" b="1" dirty="0">
                <a:solidFill>
                  <a:srgbClr val="30859C"/>
                </a:solidFill>
                <a:latin typeface="Calibri"/>
                <a:cs typeface="Calibri"/>
              </a:rPr>
              <a:t>i</a:t>
            </a:r>
            <a:r>
              <a:rPr sz="1350" b="1" spc="4" dirty="0">
                <a:solidFill>
                  <a:srgbClr val="30859C"/>
                </a:solidFill>
                <a:latin typeface="Calibri"/>
                <a:cs typeface="Calibri"/>
              </a:rPr>
              <a:t>n</a:t>
            </a:r>
            <a:r>
              <a:rPr sz="1350" b="1" dirty="0">
                <a:solidFill>
                  <a:srgbClr val="30859C"/>
                </a:solidFill>
                <a:latin typeface="Calibri"/>
                <a:cs typeface="Calibri"/>
              </a:rPr>
              <a:t>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8098" y="4413219"/>
            <a:ext cx="20002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PR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135" y="3955504"/>
            <a:ext cx="15382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CI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3107" y="4357688"/>
            <a:ext cx="2912269" cy="1139736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1915954">
              <a:lnSpc>
                <a:spcPct val="100499"/>
              </a:lnSpc>
              <a:spcBef>
                <a:spcPts val="68"/>
              </a:spcBef>
            </a:pP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dirty="0">
                <a:latin typeface="Calibri"/>
                <a:cs typeface="Calibri"/>
              </a:rPr>
              <a:t>el</a:t>
            </a:r>
            <a:r>
              <a:rPr sz="1350" b="1" spc="-11" dirty="0">
                <a:latin typeface="Calibri"/>
                <a:cs typeface="Calibri"/>
              </a:rPr>
              <a:t>a</a:t>
            </a:r>
            <a:r>
              <a:rPr sz="1350" b="1" spc="-19" dirty="0">
                <a:latin typeface="Calibri"/>
                <a:cs typeface="Calibri"/>
              </a:rPr>
              <a:t>t</a:t>
            </a:r>
            <a:r>
              <a:rPr sz="1350" b="1" dirty="0">
                <a:latin typeface="Calibri"/>
                <a:cs typeface="Calibri"/>
              </a:rPr>
              <a:t>ed</a:t>
            </a:r>
            <a:r>
              <a:rPr sz="1350" b="1" spc="-26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dirty="0">
                <a:latin typeface="Calibri"/>
                <a:cs typeface="Calibri"/>
              </a:rPr>
              <a:t>eas  </a:t>
            </a:r>
            <a:r>
              <a:rPr sz="1200" b="1" spc="-4" dirty="0">
                <a:latin typeface="Calibri"/>
                <a:cs typeface="Calibri"/>
              </a:rPr>
              <a:t>Statistics 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-4" dirty="0">
                <a:latin typeface="Calibri"/>
                <a:cs typeface="Calibri"/>
              </a:rPr>
              <a:t>Linear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11" dirty="0">
                <a:latin typeface="Calibri"/>
                <a:cs typeface="Calibri"/>
              </a:rPr>
              <a:t>Algebra</a:t>
            </a:r>
            <a:endParaRPr sz="1200">
              <a:latin typeface="Calibri"/>
              <a:cs typeface="Calibri"/>
            </a:endParaRPr>
          </a:p>
          <a:p>
            <a:pPr marL="9525" marR="746760"/>
            <a:r>
              <a:rPr sz="1200" b="1" spc="-4" dirty="0">
                <a:latin typeface="Calibri"/>
                <a:cs typeface="Calibri"/>
              </a:rPr>
              <a:t>Calculus, </a:t>
            </a:r>
            <a:r>
              <a:rPr sz="1200" b="1" spc="-8" dirty="0">
                <a:latin typeface="Calibri"/>
                <a:cs typeface="Calibri"/>
              </a:rPr>
              <a:t>Optimization </a:t>
            </a:r>
            <a:r>
              <a:rPr sz="1200" b="1" spc="-15" dirty="0">
                <a:latin typeface="Calibri"/>
                <a:cs typeface="Calibri"/>
              </a:rPr>
              <a:t>Techniques </a:t>
            </a:r>
            <a:r>
              <a:rPr sz="1200" b="1" spc="-263" dirty="0">
                <a:latin typeface="Calibri"/>
                <a:cs typeface="Calibri"/>
              </a:rPr>
              <a:t> </a:t>
            </a:r>
            <a:r>
              <a:rPr sz="1200" b="1" spc="-4" dirty="0">
                <a:latin typeface="Calibri"/>
                <a:cs typeface="Calibri"/>
              </a:rPr>
              <a:t>High</a:t>
            </a:r>
            <a:r>
              <a:rPr sz="1200" b="1" spc="4" dirty="0">
                <a:latin typeface="Calibri"/>
                <a:cs typeface="Calibri"/>
              </a:rPr>
              <a:t> </a:t>
            </a:r>
            <a:r>
              <a:rPr sz="1200" b="1" spc="-11" dirty="0">
                <a:latin typeface="Calibri"/>
                <a:cs typeface="Calibri"/>
              </a:rPr>
              <a:t>Performance</a:t>
            </a:r>
            <a:r>
              <a:rPr sz="1200" b="1" spc="23" dirty="0">
                <a:latin typeface="Calibri"/>
                <a:cs typeface="Calibri"/>
              </a:rPr>
              <a:t> </a:t>
            </a:r>
            <a:r>
              <a:rPr sz="1200" b="1" spc="-8" dirty="0">
                <a:latin typeface="Calibri"/>
                <a:cs typeface="Calibri"/>
              </a:rPr>
              <a:t>Computing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b="1" spc="-8" dirty="0">
                <a:latin typeface="Calibri"/>
                <a:cs typeface="Calibri"/>
              </a:rPr>
              <a:t>Algorithms,</a:t>
            </a:r>
            <a:r>
              <a:rPr sz="1200" b="1" spc="4" dirty="0">
                <a:latin typeface="Calibri"/>
                <a:cs typeface="Calibri"/>
              </a:rPr>
              <a:t> </a:t>
            </a:r>
            <a:r>
              <a:rPr sz="1200" b="1" spc="-8" dirty="0">
                <a:latin typeface="Calibri"/>
                <a:cs typeface="Calibri"/>
              </a:rPr>
              <a:t>Data structures</a:t>
            </a:r>
            <a:r>
              <a:rPr sz="1200" b="1" spc="11" dirty="0">
                <a:latin typeface="Calibri"/>
                <a:cs typeface="Calibri"/>
              </a:rPr>
              <a:t> </a:t>
            </a:r>
            <a:r>
              <a:rPr sz="1200" b="1" spc="-4" dirty="0">
                <a:latin typeface="Calibri"/>
                <a:cs typeface="Calibri"/>
              </a:rPr>
              <a:t>and</a:t>
            </a:r>
            <a:r>
              <a:rPr sz="1200" b="1" spc="11" dirty="0">
                <a:latin typeface="Calibri"/>
                <a:cs typeface="Calibri"/>
              </a:rPr>
              <a:t> </a:t>
            </a:r>
            <a:r>
              <a:rPr sz="1200" b="1" spc="-8" dirty="0">
                <a:latin typeface="Calibri"/>
                <a:cs typeface="Calibri"/>
              </a:rPr>
              <a:t>Programming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3107" y="5480304"/>
            <a:ext cx="3802856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b="1" spc="-8" dirty="0">
                <a:latin typeface="Calibri"/>
                <a:cs typeface="Calibri"/>
              </a:rPr>
              <a:t>Information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spc="-8" dirty="0">
                <a:latin typeface="Calibri"/>
                <a:cs typeface="Calibri"/>
              </a:rPr>
              <a:t>Retrieval,</a:t>
            </a:r>
            <a:r>
              <a:rPr sz="1200" b="1" spc="-4" dirty="0">
                <a:latin typeface="Calibri"/>
                <a:cs typeface="Calibri"/>
              </a:rPr>
              <a:t> </a:t>
            </a:r>
            <a:r>
              <a:rPr sz="1200" b="1" spc="-38" dirty="0">
                <a:latin typeface="Calibri"/>
                <a:cs typeface="Calibri"/>
              </a:rPr>
              <a:t>NLP,</a:t>
            </a:r>
            <a:r>
              <a:rPr sz="1200" b="1" spc="-4" dirty="0">
                <a:latin typeface="Calibri"/>
                <a:cs typeface="Calibri"/>
              </a:rPr>
              <a:t> </a:t>
            </a:r>
            <a:r>
              <a:rPr sz="1200" b="1" spc="-8" dirty="0">
                <a:latin typeface="Calibri"/>
                <a:cs typeface="Calibri"/>
              </a:rPr>
              <a:t>Computer</a:t>
            </a:r>
            <a:r>
              <a:rPr sz="1200" b="1" spc="26" dirty="0">
                <a:latin typeface="Calibri"/>
                <a:cs typeface="Calibri"/>
              </a:rPr>
              <a:t> </a:t>
            </a:r>
            <a:r>
              <a:rPr sz="1200" b="1" spc="-4" dirty="0">
                <a:latin typeface="Calibri"/>
                <a:cs typeface="Calibri"/>
              </a:rPr>
              <a:t>Vision, Signal</a:t>
            </a:r>
            <a:r>
              <a:rPr sz="1200" b="1" spc="8" dirty="0">
                <a:latin typeface="Calibri"/>
                <a:cs typeface="Calibri"/>
              </a:rPr>
              <a:t> </a:t>
            </a:r>
            <a:r>
              <a:rPr sz="1200" b="1" spc="-4" dirty="0">
                <a:latin typeface="Calibri"/>
                <a:cs typeface="Calibri"/>
              </a:rPr>
              <a:t>Analysis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Course Information</a:t>
            </a:r>
          </a:p>
        </p:txBody>
      </p:sp>
      <p:sp>
        <p:nvSpPr>
          <p:cNvPr id="12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937125"/>
          </a:xfrm>
          <a:prstGeom prst="rect">
            <a:avLst/>
          </a:prstGeom>
        </p:spPr>
        <p:txBody>
          <a:bodyPr/>
          <a:lstStyle/>
          <a:p>
            <a:pPr marL="266090" indent="-266090" defTabSz="886968">
              <a:lnSpc>
                <a:spcPct val="90000"/>
              </a:lnSpc>
              <a:spcBef>
                <a:spcPts val="500"/>
              </a:spcBef>
              <a:defRPr sz="2328"/>
            </a:pPr>
            <a:r>
              <a:rPr dirty="0"/>
              <a:t>Instructor: 	           Ayesha Khan</a:t>
            </a:r>
          </a:p>
          <a:p>
            <a:pPr marL="266090" indent="-266090" defTabSz="886968">
              <a:lnSpc>
                <a:spcPct val="90000"/>
              </a:lnSpc>
              <a:spcBef>
                <a:spcPts val="500"/>
              </a:spcBef>
              <a:defRPr sz="2328"/>
            </a:pPr>
            <a:r>
              <a:rPr dirty="0"/>
              <a:t>Email: 		</a:t>
            </a:r>
            <a:r>
              <a:rPr u="sng" dirty="0">
                <a:solidFill>
                  <a:srgbClr val="B292CA"/>
                </a:solidFill>
                <a:uFill>
                  <a:solidFill>
                    <a:srgbClr val="B292CA"/>
                  </a:solidFill>
                </a:uFill>
                <a:hlinkClick r:id="rId2"/>
              </a:rPr>
              <a:t>ayesha</a:t>
            </a:r>
            <a:r>
              <a:rPr lang="en-US" u="sng" dirty="0">
                <a:solidFill>
                  <a:srgbClr val="B292CA"/>
                </a:solidFill>
                <a:uFill>
                  <a:solidFill>
                    <a:srgbClr val="B292CA"/>
                  </a:solidFill>
                </a:uFill>
                <a:hlinkClick r:id="rId2"/>
              </a:rPr>
              <a:t>khan@fccollege.edu.pk</a:t>
            </a:r>
            <a:endParaRPr u="sng" dirty="0">
              <a:solidFill>
                <a:srgbClr val="B292CA"/>
              </a:solidFill>
              <a:uFill>
                <a:solidFill>
                  <a:srgbClr val="B292CA"/>
                </a:solidFill>
              </a:uFill>
              <a:hlinkClick r:id="rId2"/>
            </a:endParaRPr>
          </a:p>
          <a:p>
            <a:pPr marL="266090" indent="-266090" defTabSz="886968">
              <a:lnSpc>
                <a:spcPct val="90000"/>
              </a:lnSpc>
              <a:spcBef>
                <a:spcPts val="500"/>
              </a:spcBef>
              <a:defRPr sz="2328"/>
            </a:pPr>
            <a:r>
              <a:rPr dirty="0"/>
              <a:t>Office:                    </a:t>
            </a:r>
            <a:r>
              <a:rPr lang="en-US" dirty="0"/>
              <a:t>S-311</a:t>
            </a:r>
            <a:endParaRPr dirty="0"/>
          </a:p>
          <a:p>
            <a:pPr marL="266090" indent="-266090" defTabSz="886968">
              <a:lnSpc>
                <a:spcPct val="90000"/>
              </a:lnSpc>
              <a:spcBef>
                <a:spcPts val="500"/>
              </a:spcBef>
              <a:defRPr sz="2328"/>
            </a:pPr>
            <a:r>
              <a:rPr dirty="0"/>
              <a:t>Office Hours:         Office Door</a:t>
            </a:r>
          </a:p>
          <a:p>
            <a:pPr marL="266090" indent="-266090" defTabSz="886968">
              <a:lnSpc>
                <a:spcPct val="90000"/>
              </a:lnSpc>
              <a:spcBef>
                <a:spcPts val="500"/>
              </a:spcBef>
              <a:defRPr sz="2328"/>
            </a:pPr>
            <a:r>
              <a:rPr dirty="0"/>
              <a:t>Text Book:            </a:t>
            </a:r>
            <a:r>
              <a:rPr lang="en-US" dirty="0"/>
              <a:t> </a:t>
            </a:r>
            <a:r>
              <a:rPr dirty="0"/>
              <a:t>Data Mining – Concept and Techniques</a:t>
            </a:r>
          </a:p>
          <a:p>
            <a:pPr marL="266090" indent="-266090" defTabSz="886968">
              <a:lnSpc>
                <a:spcPct val="90000"/>
              </a:lnSpc>
              <a:spcBef>
                <a:spcPts val="500"/>
              </a:spcBef>
              <a:buSzTx/>
              <a:buFont typeface="Wingdings 3"/>
              <a:buNone/>
              <a:defRPr sz="2328"/>
            </a:pPr>
            <a:r>
              <a:rPr dirty="0"/>
              <a:t>                                </a:t>
            </a:r>
            <a:r>
              <a:rPr sz="1940" dirty="0"/>
              <a:t>Jiawei Han and Micheline </a:t>
            </a:r>
            <a:r>
              <a:rPr sz="1940" dirty="0" err="1"/>
              <a:t>Kamber</a:t>
            </a:r>
            <a:r>
              <a:rPr sz="1940" dirty="0"/>
              <a:t> (SECOND </a:t>
            </a:r>
          </a:p>
          <a:p>
            <a:pPr marL="266090" indent="-266090" defTabSz="886968">
              <a:lnSpc>
                <a:spcPct val="90000"/>
              </a:lnSpc>
              <a:spcBef>
                <a:spcPts val="500"/>
              </a:spcBef>
              <a:buSzTx/>
              <a:buFont typeface="Wingdings 3"/>
              <a:buNone/>
              <a:defRPr sz="1940"/>
            </a:pPr>
            <a:r>
              <a:rPr dirty="0"/>
              <a:t>                                       EDITION)</a:t>
            </a:r>
          </a:p>
          <a:p>
            <a:pPr marL="266090" indent="-266090" defTabSz="886968">
              <a:lnSpc>
                <a:spcPct val="81000"/>
              </a:lnSpc>
              <a:spcBef>
                <a:spcPts val="500"/>
              </a:spcBef>
              <a:defRPr sz="2328"/>
            </a:pPr>
            <a:r>
              <a:rPr dirty="0"/>
              <a:t>Reference Book:   </a:t>
            </a:r>
            <a:r>
              <a:rPr sz="2522" dirty="0"/>
              <a:t>Introduction to Data Mining with Case             </a:t>
            </a:r>
          </a:p>
          <a:p>
            <a:pPr marL="266090" indent="-266090" defTabSz="886968">
              <a:lnSpc>
                <a:spcPct val="81000"/>
              </a:lnSpc>
              <a:spcBef>
                <a:spcPts val="500"/>
              </a:spcBef>
              <a:buSzTx/>
              <a:buFont typeface="Wingdings 3"/>
              <a:buNone/>
              <a:defRPr sz="2522"/>
            </a:pPr>
            <a:r>
              <a:rPr dirty="0"/>
              <a:t>                            Studies</a:t>
            </a:r>
            <a:r>
              <a:rPr dirty="0">
                <a:solidFill>
                  <a:schemeClr val="accent2"/>
                </a:solidFill>
              </a:rPr>
              <a:t>   </a:t>
            </a:r>
            <a:r>
              <a:rPr sz="1940" dirty="0" err="1"/>
              <a:t>G.K.Gupta</a:t>
            </a:r>
            <a:endParaRPr sz="1940" dirty="0"/>
          </a:p>
          <a:p>
            <a:pPr marL="266090" indent="-266090" defTabSz="886968">
              <a:lnSpc>
                <a:spcPct val="81000"/>
              </a:lnSpc>
              <a:spcBef>
                <a:spcPts val="500"/>
              </a:spcBef>
              <a:buSzTx/>
              <a:buFont typeface="Wingdings 3"/>
              <a:buNone/>
              <a:defRPr sz="1940"/>
            </a:pPr>
            <a:r>
              <a:rPr dirty="0"/>
              <a:t>                                     </a:t>
            </a:r>
            <a:r>
              <a:rPr sz="2328" dirty="0"/>
              <a:t>Data Mining – Principles &amp; Application</a:t>
            </a:r>
          </a:p>
          <a:p>
            <a:pPr marL="266090" indent="-266090" defTabSz="886968">
              <a:lnSpc>
                <a:spcPct val="81000"/>
              </a:lnSpc>
              <a:spcBef>
                <a:spcPts val="500"/>
              </a:spcBef>
              <a:buSzTx/>
              <a:buFont typeface="Wingdings 3"/>
              <a:buNone/>
              <a:defRPr sz="1940"/>
            </a:pPr>
            <a:r>
              <a:rPr dirty="0"/>
              <a:t>                                     S Kumar, E Reddy and J S </a:t>
            </a:r>
            <a:r>
              <a:rPr dirty="0" err="1"/>
              <a:t>Kallimani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79F8-6375-4FC3-A5AC-07F1EED1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386862"/>
            <a:ext cx="8229600" cy="990600"/>
          </a:xfrm>
        </p:spPr>
        <p:txBody>
          <a:bodyPr/>
          <a:lstStyle/>
          <a:p>
            <a:r>
              <a:rPr lang="en-PK" dirty="0"/>
              <a:t>Course Description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EC8CF5-5B60-96DB-A6D6-4665D2CCE0A1}"/>
              </a:ext>
            </a:extLst>
          </p:cNvPr>
          <p:cNvGraphicFramePr>
            <a:graphicFrameLocks noGrp="1"/>
          </p:cNvGraphicFramePr>
          <p:nvPr/>
        </p:nvGraphicFramePr>
        <p:xfrm>
          <a:off x="761999" y="1301263"/>
          <a:ext cx="7924800" cy="53939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39943">
                  <a:extLst>
                    <a:ext uri="{9D8B030D-6E8A-4147-A177-3AD203B41FA5}">
                      <a16:colId xmlns:a16="http://schemas.microsoft.com/office/drawing/2014/main" val="611824116"/>
                    </a:ext>
                  </a:extLst>
                </a:gridCol>
                <a:gridCol w="6184857">
                  <a:extLst>
                    <a:ext uri="{9D8B030D-6E8A-4147-A177-3AD203B41FA5}">
                      <a16:colId xmlns:a16="http://schemas.microsoft.com/office/drawing/2014/main" val="463727599"/>
                    </a:ext>
                  </a:extLst>
                </a:gridCol>
              </a:tblGrid>
              <a:tr h="375578">
                <a:tc>
                  <a:txBody>
                    <a:bodyPr/>
                    <a:lstStyle/>
                    <a:p>
                      <a:r>
                        <a:rPr lang="en-US" sz="1400" kern="100" dirty="0">
                          <a:effectLst/>
                        </a:rPr>
                        <a:t>Week1</a:t>
                      </a:r>
                      <a:endParaRPr lang="en-PK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Data Mining Intro – Data – Chap 1 and Chap 2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1423350790"/>
                  </a:ext>
                </a:extLst>
              </a:tr>
              <a:tr h="375578"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Week2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Data Preprocessing Chap 3 – PCA – FSS 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837893741"/>
                  </a:ext>
                </a:extLst>
              </a:tr>
              <a:tr h="952171"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Week3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Classification Basics, </a:t>
                      </a:r>
                      <a:endParaRPr lang="en-PK" sz="1400" kern="100">
                        <a:effectLst/>
                      </a:endParaRPr>
                    </a:p>
                    <a:p>
                      <a:r>
                        <a:rPr lang="en-US" sz="1400" kern="100">
                          <a:effectLst/>
                        </a:rPr>
                        <a:t>DT Basics</a:t>
                      </a:r>
                      <a:endParaRPr lang="en-PK" sz="1400" kern="100">
                        <a:effectLst/>
                      </a:endParaRPr>
                    </a:p>
                    <a:p>
                      <a:r>
                        <a:rPr lang="en-US" sz="1400" kern="100">
                          <a:effectLst/>
                        </a:rPr>
                        <a:t>Attribute Selection Measures</a:t>
                      </a:r>
                      <a:endParaRPr lang="en-PK" sz="1400" kern="100">
                        <a:effectLst/>
                      </a:endParaRPr>
                    </a:p>
                    <a:p>
                      <a:r>
                        <a:rPr lang="en-US" sz="1400" kern="100">
                          <a:effectLst/>
                        </a:rPr>
                        <a:t>Tree Pruning </a:t>
                      </a:r>
                      <a:endParaRPr lang="en-PK" sz="1400" kern="100">
                        <a:effectLst/>
                      </a:endParaRPr>
                    </a:p>
                    <a:p>
                      <a:r>
                        <a:rPr lang="en-US" sz="1400" kern="100">
                          <a:effectLst/>
                        </a:rPr>
                        <a:t>Scalability and DT.  Chap 8.                 Quiz1 - Preprocessing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3929142832"/>
                  </a:ext>
                </a:extLst>
              </a:tr>
              <a:tr h="761735"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Week4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Bayes Classification </a:t>
                      </a:r>
                      <a:endParaRPr lang="en-PK" sz="1400" kern="100">
                        <a:effectLst/>
                      </a:endParaRPr>
                    </a:p>
                    <a:p>
                      <a:r>
                        <a:rPr lang="en-US" sz="1400" kern="100">
                          <a:effectLst/>
                        </a:rPr>
                        <a:t>Rule Based Classification</a:t>
                      </a:r>
                      <a:endParaRPr lang="en-PK" sz="1400" kern="100">
                        <a:effectLst/>
                      </a:endParaRPr>
                    </a:p>
                    <a:p>
                      <a:r>
                        <a:rPr lang="en-US" sz="1400" kern="100">
                          <a:effectLst/>
                        </a:rPr>
                        <a:t>Model Evaluation and Selection.  Chap 8</a:t>
                      </a:r>
                      <a:endParaRPr lang="en-PK" sz="1400" kern="100">
                        <a:effectLst/>
                      </a:endParaRPr>
                    </a:p>
                    <a:p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2377371112"/>
                  </a:ext>
                </a:extLst>
              </a:tr>
              <a:tr h="952171"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Week5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400" kern="100" dirty="0">
                          <a:effectLst/>
                        </a:rPr>
                        <a:t>Improve Classification</a:t>
                      </a:r>
                      <a:endParaRPr lang="en-PK" sz="1400" kern="100" dirty="0">
                        <a:effectLst/>
                      </a:endParaRPr>
                    </a:p>
                    <a:p>
                      <a:r>
                        <a:rPr lang="en-US" sz="1400" kern="100" dirty="0">
                          <a:effectLst/>
                        </a:rPr>
                        <a:t>Ensemble </a:t>
                      </a:r>
                      <a:endParaRPr lang="en-PK" sz="1400" kern="100" dirty="0">
                        <a:effectLst/>
                      </a:endParaRPr>
                    </a:p>
                    <a:p>
                      <a:r>
                        <a:rPr lang="en-US" sz="1400" kern="100" dirty="0">
                          <a:effectLst/>
                        </a:rPr>
                        <a:t>Bagging Boosting </a:t>
                      </a:r>
                      <a:endParaRPr lang="en-PK" sz="1400" kern="100" dirty="0">
                        <a:effectLst/>
                      </a:endParaRPr>
                    </a:p>
                    <a:p>
                      <a:r>
                        <a:rPr lang="en-US" sz="1400" kern="100" dirty="0">
                          <a:effectLst/>
                        </a:rPr>
                        <a:t>Random Forest</a:t>
                      </a:r>
                      <a:endParaRPr lang="en-PK" sz="1400" kern="100" dirty="0">
                        <a:effectLst/>
                      </a:endParaRPr>
                    </a:p>
                    <a:p>
                      <a:r>
                        <a:rPr lang="en-US" sz="1400" kern="100" dirty="0">
                          <a:effectLst/>
                        </a:rPr>
                        <a:t>Bayesian Belief         Quiz2 – Classification so Far</a:t>
                      </a:r>
                      <a:endParaRPr lang="en-PK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766543241"/>
                  </a:ext>
                </a:extLst>
              </a:tr>
              <a:tr h="571301"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Week6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NN</a:t>
                      </a:r>
                      <a:endParaRPr lang="en-PK" sz="1400" kern="100">
                        <a:effectLst/>
                      </a:endParaRPr>
                    </a:p>
                    <a:p>
                      <a:r>
                        <a:rPr lang="en-US" sz="1400" kern="100">
                          <a:effectLst/>
                        </a:rPr>
                        <a:t>SVM</a:t>
                      </a:r>
                      <a:endParaRPr lang="en-PK" sz="1400" kern="100">
                        <a:effectLst/>
                      </a:endParaRPr>
                    </a:p>
                    <a:p>
                      <a:r>
                        <a:rPr lang="en-US" sz="1400" kern="100">
                          <a:effectLst/>
                        </a:rPr>
                        <a:t>KNN              Chap 9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1968366204"/>
                  </a:ext>
                </a:extLst>
              </a:tr>
              <a:tr h="571301"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Week7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GA</a:t>
                      </a:r>
                      <a:endParaRPr lang="en-PK" sz="1400" kern="100">
                        <a:effectLst/>
                      </a:endParaRPr>
                    </a:p>
                    <a:p>
                      <a:r>
                        <a:rPr lang="en-US" sz="1400" kern="100">
                          <a:effectLst/>
                        </a:rPr>
                        <a:t>Fuzzy </a:t>
                      </a:r>
                      <a:endParaRPr lang="en-PK" sz="1400" kern="100">
                        <a:effectLst/>
                      </a:endParaRPr>
                    </a:p>
                    <a:p>
                      <a:r>
                        <a:rPr lang="en-US" sz="1400" kern="100">
                          <a:effectLst/>
                        </a:rPr>
                        <a:t>Chap 9.6               Quiz 3 – Rest of Classification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3054488125"/>
                  </a:ext>
                </a:extLst>
              </a:tr>
              <a:tr h="375578">
                <a:tc>
                  <a:txBody>
                    <a:bodyPr/>
                    <a:lstStyle/>
                    <a:p>
                      <a:r>
                        <a:rPr lang="en-US" sz="1400" kern="100">
                          <a:effectLst/>
                        </a:rPr>
                        <a:t>Week8</a:t>
                      </a:r>
                      <a:endParaRPr lang="en-PK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400" kern="100" dirty="0">
                          <a:effectLst/>
                        </a:rPr>
                        <a:t>Midterm</a:t>
                      </a:r>
                      <a:endParaRPr lang="en-PK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1691245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6666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482ABF-4E20-8BB4-C20D-932F7616C5D7}"/>
              </a:ext>
            </a:extLst>
          </p:cNvPr>
          <p:cNvGraphicFramePr>
            <a:graphicFrameLocks noGrp="1"/>
          </p:cNvGraphicFramePr>
          <p:nvPr/>
        </p:nvGraphicFramePr>
        <p:xfrm>
          <a:off x="662354" y="832338"/>
          <a:ext cx="7813431" cy="559190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15490">
                  <a:extLst>
                    <a:ext uri="{9D8B030D-6E8A-4147-A177-3AD203B41FA5}">
                      <a16:colId xmlns:a16="http://schemas.microsoft.com/office/drawing/2014/main" val="611824116"/>
                    </a:ext>
                  </a:extLst>
                </a:gridCol>
                <a:gridCol w="6097941">
                  <a:extLst>
                    <a:ext uri="{9D8B030D-6E8A-4147-A177-3AD203B41FA5}">
                      <a16:colId xmlns:a16="http://schemas.microsoft.com/office/drawing/2014/main" val="463727599"/>
                    </a:ext>
                  </a:extLst>
                </a:gridCol>
              </a:tblGrid>
              <a:tr h="1182428"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</a:rPr>
                        <a:t>Week9</a:t>
                      </a:r>
                      <a:endParaRPr lang="en-PK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</a:rPr>
                        <a:t>Proposal Presentation</a:t>
                      </a:r>
                      <a:endParaRPr lang="en-PK" sz="1600" kern="100" dirty="0">
                        <a:effectLst/>
                      </a:endParaRPr>
                    </a:p>
                    <a:p>
                      <a:r>
                        <a:rPr lang="en-US" sz="1600" kern="100" dirty="0">
                          <a:effectLst/>
                        </a:rPr>
                        <a:t>Clustering Basics</a:t>
                      </a:r>
                      <a:endParaRPr lang="en-PK" sz="1600" kern="100" dirty="0">
                        <a:effectLst/>
                      </a:endParaRPr>
                    </a:p>
                    <a:p>
                      <a:r>
                        <a:rPr lang="en-US" sz="1600" kern="100" dirty="0" err="1">
                          <a:effectLst/>
                        </a:rPr>
                        <a:t>Kmean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en-PK" sz="1600" kern="100" dirty="0">
                        <a:effectLst/>
                      </a:endParaRPr>
                    </a:p>
                    <a:p>
                      <a:r>
                        <a:rPr lang="en-US" sz="1600" kern="100" dirty="0" err="1">
                          <a:effectLst/>
                        </a:rPr>
                        <a:t>Kmediod</a:t>
                      </a:r>
                      <a:r>
                        <a:rPr lang="en-US" sz="1600" kern="100" dirty="0">
                          <a:effectLst/>
                        </a:rPr>
                        <a:t>.  Chap 10</a:t>
                      </a:r>
                      <a:endParaRPr lang="en-PK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3756376983"/>
                  </a:ext>
                </a:extLst>
              </a:tr>
              <a:tr h="1182428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Week10</a:t>
                      </a:r>
                      <a:endParaRPr lang="en-PK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Hierarichal Agglomerative vs Divisive – Distance Measure Agglomerative BIRCH</a:t>
                      </a:r>
                      <a:endParaRPr lang="en-PK" sz="1600" kern="100">
                        <a:effectLst/>
                      </a:endParaRPr>
                    </a:p>
                    <a:p>
                      <a:r>
                        <a:rPr lang="en-US" sz="1600" kern="100">
                          <a:effectLst/>
                        </a:rPr>
                        <a:t>Density Based</a:t>
                      </a:r>
                      <a:endParaRPr lang="en-PK" sz="1600" kern="100">
                        <a:effectLst/>
                      </a:endParaRPr>
                    </a:p>
                    <a:p>
                      <a:r>
                        <a:rPr lang="en-US" sz="1600" kern="100">
                          <a:effectLst/>
                        </a:rPr>
                        <a:t>Chap 10</a:t>
                      </a:r>
                      <a:endParaRPr lang="en-PK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3941034491"/>
                  </a:ext>
                </a:extLst>
              </a:tr>
              <a:tr h="886821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Week11</a:t>
                      </a:r>
                      <a:endParaRPr lang="en-PK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Grid Based</a:t>
                      </a:r>
                      <a:endParaRPr lang="en-PK" sz="1600" kern="100">
                        <a:effectLst/>
                      </a:endParaRPr>
                    </a:p>
                    <a:p>
                      <a:r>
                        <a:rPr lang="en-US" sz="1600" kern="100">
                          <a:effectLst/>
                        </a:rPr>
                        <a:t>Cobweb</a:t>
                      </a:r>
                      <a:endParaRPr lang="en-PK" sz="1600" kern="100">
                        <a:effectLst/>
                      </a:endParaRPr>
                    </a:p>
                    <a:p>
                      <a:r>
                        <a:rPr lang="en-US" sz="1600" kern="100">
                          <a:effectLst/>
                        </a:rPr>
                        <a:t>Evaluation Chap 10         Quiz 4 - Clustering</a:t>
                      </a:r>
                      <a:endParaRPr lang="en-PK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75477172"/>
                  </a:ext>
                </a:extLst>
              </a:tr>
              <a:tr h="583005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Week12</a:t>
                      </a:r>
                      <a:endParaRPr lang="en-PK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Outlier Detection</a:t>
                      </a:r>
                      <a:endParaRPr lang="en-PK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3263247296"/>
                  </a:ext>
                </a:extLst>
              </a:tr>
              <a:tr h="591214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Week13</a:t>
                      </a:r>
                      <a:endParaRPr lang="en-PK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Association Rule Mining </a:t>
                      </a:r>
                      <a:endParaRPr lang="en-PK" sz="1600" kern="100">
                        <a:effectLst/>
                      </a:endParaRPr>
                    </a:p>
                    <a:p>
                      <a:r>
                        <a:rPr lang="en-US" sz="1600" kern="100">
                          <a:effectLst/>
                        </a:rPr>
                        <a:t>FP Growth</a:t>
                      </a:r>
                      <a:endParaRPr lang="en-PK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1182766810"/>
                  </a:ext>
                </a:extLst>
              </a:tr>
              <a:tr h="583005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Week14</a:t>
                      </a:r>
                      <a:endParaRPr lang="en-PK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Application</a:t>
                      </a:r>
                      <a:endParaRPr lang="en-PK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1051822207"/>
                  </a:ext>
                </a:extLst>
              </a:tr>
              <a:tr h="583005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Week15</a:t>
                      </a:r>
                      <a:endParaRPr lang="en-PK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</a:rPr>
                        <a:t>Project Presentation.   Quiz 5- ARM and Rest of Clustering</a:t>
                      </a:r>
                      <a:endParaRPr lang="en-PK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96" marR="41296" marT="0" marB="0"/>
                </a:tc>
                <a:extLst>
                  <a:ext uri="{0D108BD9-81ED-4DB2-BD59-A6C34878D82A}">
                    <a16:rowId xmlns:a16="http://schemas.microsoft.com/office/drawing/2014/main" val="360779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647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7413-4F66-9EFD-59A2-46914CB6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6F5A3-FD6A-4CF7-93CA-5BECF768A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Nowadays,</a:t>
            </a:r>
          </a:p>
          <a:p>
            <a:pPr lvl="1"/>
            <a:r>
              <a:rPr lang="en-PK" b="1" dirty="0"/>
              <a:t>storing data </a:t>
            </a:r>
            <a:r>
              <a:rPr lang="en-PK" dirty="0"/>
              <a:t>on computers is cheap</a:t>
            </a:r>
          </a:p>
          <a:p>
            <a:pPr lvl="1"/>
            <a:r>
              <a:rPr lang="en-PK" b="1" dirty="0"/>
              <a:t>transferring data </a:t>
            </a:r>
            <a:r>
              <a:rPr lang="en-PK" dirty="0"/>
              <a:t>between computers is fast</a:t>
            </a:r>
          </a:p>
          <a:p>
            <a:pPr lvl="1"/>
            <a:r>
              <a:rPr lang="en-PK" b="1" dirty="0"/>
              <a:t>small and cheap devices </a:t>
            </a:r>
            <a:r>
              <a:rPr lang="en-PK" dirty="0"/>
              <a:t>can collect a lot of data such as smartphones and other sensors</a:t>
            </a:r>
          </a:p>
          <a:p>
            <a:pPr lvl="1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4538715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2B36-6F42-DFC9-1049-3A18582A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Data, Big Data and Data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9FA27-DFDB-275A-432F-66EA6F08E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29" y="3428034"/>
            <a:ext cx="3607075" cy="215688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B8597-7996-43E9-EAC7-C8113EA87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532" y="1338037"/>
            <a:ext cx="7552268" cy="1963963"/>
          </a:xfrm>
        </p:spPr>
        <p:txBody>
          <a:bodyPr/>
          <a:lstStyle/>
          <a:p>
            <a:r>
              <a:rPr lang="en-PK" dirty="0"/>
              <a:t>We are going through an age of “Big Data”</a:t>
            </a:r>
          </a:p>
          <a:p>
            <a:pPr lvl="1"/>
            <a:r>
              <a:rPr lang="en-PK" dirty="0"/>
              <a:t>Humans are the only biological entity that can store more data outside its body than inside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B2467-0104-FBA6-0B40-43697F77C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03" y="3425917"/>
            <a:ext cx="5088468" cy="32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351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84D9C-5A93-A596-6894-63E6BE243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92469"/>
            <a:ext cx="7772400" cy="46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0065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DC39C3-418C-C734-6995-C4679B72B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956734"/>
            <a:ext cx="5549900" cy="284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AA7664-B964-95B2-ACCE-2FC231289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67" y="4250266"/>
            <a:ext cx="1930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181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B7B474-7FC4-AD9F-4910-D55D8650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55934"/>
            <a:ext cx="7772400" cy="574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4316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45D8D-A931-7141-A041-93243DA5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5904"/>
            <a:ext cx="7772400" cy="46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8728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5714CD-0B3C-D1BE-2F42-89081591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23829"/>
            <a:ext cx="7772400" cy="54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904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3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219199"/>
            <a:ext cx="8229600" cy="4937762"/>
          </a:xfrm>
          <a:prstGeom prst="rect">
            <a:avLst/>
          </a:prstGeom>
        </p:spPr>
        <p:txBody>
          <a:bodyPr/>
          <a:lstStyle/>
          <a:p>
            <a:r>
              <a:t>If we look around us we will find data being recorded in all its forms.</a:t>
            </a:r>
          </a:p>
          <a:p>
            <a:r>
              <a:t>Wall-Mart with 4000 stores, has to deal with 460 terabytes+  database.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defRPr sz="2300">
                <a:solidFill>
                  <a:srgbClr val="464653"/>
                </a:solidFill>
              </a:defRPr>
            </a:pPr>
            <a:r>
              <a:t>1 terabyte ~ two million books</a:t>
            </a:r>
          </a:p>
          <a:p>
            <a:r>
              <a:t>Data collected in important strategic asset 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defRPr sz="2300">
                <a:solidFill>
                  <a:srgbClr val="464653"/>
                </a:solidFill>
              </a:defRPr>
            </a:pPr>
            <a:r>
              <a:t>BI hidden.</a:t>
            </a:r>
          </a:p>
          <a:p>
            <a:r>
              <a:t>In reality, only a small amount of these data will ever be used.</a:t>
            </a:r>
          </a:p>
          <a:p>
            <a:r>
              <a:t>Why? </a:t>
            </a:r>
          </a:p>
          <a:p>
            <a:r>
              <a:t>Drowning in data and starving for information.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4724400"/>
            <a:ext cx="1981200" cy="1202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Table Placeholder 26"/>
          <p:cNvGraphicFramePr/>
          <p:nvPr>
            <p:extLst>
              <p:ext uri="{D42A27DB-BD31-4B8C-83A1-F6EECF244321}">
                <p14:modId xmlns:p14="http://schemas.microsoft.com/office/powerpoint/2010/main" val="1348216882"/>
              </p:ext>
            </p:extLst>
          </p:nvPr>
        </p:nvGraphicFramePr>
        <p:xfrm>
          <a:off x="3200400" y="2133600"/>
          <a:ext cx="2660650" cy="29897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7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85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Assignments</a:t>
                      </a:r>
                    </a:p>
                  </a:txBody>
                  <a:tcPr marL="0" marR="0" marT="0" marB="0" anchor="b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1</a:t>
                      </a:r>
                      <a:r>
                        <a:rPr lang="en-US" dirty="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0</a:t>
                      </a:r>
                      <a:endParaRPr dirty="0"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L="0" marR="0" marT="0" marB="0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85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Quizzes</a:t>
                      </a:r>
                    </a:p>
                  </a:txBody>
                  <a:tcPr marL="0" marR="0" marT="0" marB="0" anchor="b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1</a:t>
                      </a:r>
                      <a:r>
                        <a:rPr lang="en-US" dirty="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5</a:t>
                      </a:r>
                      <a:endParaRPr dirty="0"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L="0" marR="0" marT="0" marB="0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85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Project</a:t>
                      </a:r>
                    </a:p>
                  </a:txBody>
                  <a:tcPr marL="0" marR="0" marT="0" marB="0" anchor="b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15</a:t>
                      </a:r>
                      <a:endParaRPr dirty="0"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L="0" marR="0" marT="0" marB="0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85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Midterm</a:t>
                      </a:r>
                    </a:p>
                  </a:txBody>
                  <a:tcPr marL="0" marR="0" marT="0" marB="0" anchor="b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2</a:t>
                      </a:r>
                      <a:r>
                        <a:rPr lang="en-US" dirty="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0</a:t>
                      </a:r>
                      <a:endParaRPr dirty="0"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L="0" marR="0" marT="0" marB="0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85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Final</a:t>
                      </a:r>
                    </a:p>
                  </a:txBody>
                  <a:tcPr marL="0" marR="0" marT="0" marB="0" anchor="b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35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85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Class Participation</a:t>
                      </a:r>
                      <a:endParaRPr dirty="0"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L="0" marR="0" marT="0" marB="0" anchor="b" horzOverflow="overflow">
                    <a:lnL w="6350">
                      <a:solidFill>
                        <a:srgbClr val="000000"/>
                      </a:solidFill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833526"/>
                  </a:ext>
                </a:extLst>
              </a:tr>
              <a:tr h="40685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Total</a:t>
                      </a:r>
                    </a:p>
                  </a:txBody>
                  <a:tcPr marL="0" marR="0" marT="0" marB="0" anchor="b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100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6FAD58C-BC74-80F3-4015-A1FFBCA2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93" y="288403"/>
            <a:ext cx="9144000" cy="838200"/>
          </a:xfrm>
        </p:spPr>
        <p:txBody>
          <a:bodyPr/>
          <a:lstStyle/>
          <a:p>
            <a:r>
              <a:rPr lang="en-PK" dirty="0"/>
              <a:t>Tentative Grading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Data Mining?</a:t>
            </a:r>
          </a:p>
        </p:txBody>
      </p:sp>
      <p:sp>
        <p:nvSpPr>
          <p:cNvPr id="154" name="Rectangle 3"/>
          <p:cNvSpPr txBox="1">
            <a:spLocks noGrp="1"/>
          </p:cNvSpPr>
          <p:nvPr>
            <p:ph type="body" idx="1"/>
          </p:nvPr>
        </p:nvSpPr>
        <p:spPr>
          <a:xfrm>
            <a:off x="346075" y="1412875"/>
            <a:ext cx="8797925" cy="4892675"/>
          </a:xfrm>
          <a:prstGeom prst="rect">
            <a:avLst/>
          </a:prstGeom>
        </p:spPr>
        <p:txBody>
          <a:bodyPr/>
          <a:lstStyle/>
          <a:p>
            <a:pPr>
              <a:buSzTx/>
              <a:buFont typeface="Wingdings 3"/>
              <a:buNone/>
              <a:defRPr sz="3200" b="1">
                <a:solidFill>
                  <a:srgbClr val="FF0066"/>
                </a:solidFill>
              </a:defRPr>
            </a:pPr>
            <a:r>
              <a:rPr dirty="0"/>
              <a:t>	</a:t>
            </a:r>
            <a:r>
              <a:rPr sz="2400" b="0" dirty="0">
                <a:solidFill>
                  <a:srgbClr val="000000"/>
                </a:solidFill>
              </a:rPr>
              <a:t>“There are things that we know that we know</a:t>
            </a:r>
          </a:p>
          <a:p>
            <a:pPr>
              <a:buSzTx/>
              <a:buFont typeface="Wingdings 3"/>
              <a:buNone/>
              <a:defRPr sz="2400"/>
            </a:pPr>
            <a:endParaRPr sz="2400" b="0" dirty="0">
              <a:solidFill>
                <a:srgbClr val="000000"/>
              </a:solidFill>
            </a:endParaRPr>
          </a:p>
          <a:p>
            <a:pPr>
              <a:buSzTx/>
              <a:buFont typeface="Wingdings 3"/>
              <a:buNone/>
              <a:defRPr sz="2400"/>
            </a:pPr>
            <a:r>
              <a:rPr dirty="0"/>
              <a:t>	There are things that we know that we don’t know</a:t>
            </a:r>
          </a:p>
          <a:p>
            <a:pPr>
              <a:buSzTx/>
              <a:buFont typeface="Wingdings 3"/>
              <a:buNone/>
              <a:defRPr sz="2400"/>
            </a:pPr>
            <a:endParaRPr dirty="0"/>
          </a:p>
          <a:p>
            <a:pPr>
              <a:buSzTx/>
              <a:buFont typeface="Wingdings 3"/>
              <a:buNone/>
              <a:defRPr sz="2400"/>
            </a:pPr>
            <a:r>
              <a:rPr dirty="0"/>
              <a:t>	There are things that we </a:t>
            </a:r>
            <a:r>
              <a:rPr u="sng" dirty="0"/>
              <a:t>don’t know</a:t>
            </a:r>
            <a:r>
              <a:rPr dirty="0"/>
              <a:t> we </a:t>
            </a:r>
            <a:r>
              <a:rPr u="sng" dirty="0"/>
              <a:t>don’t know</a:t>
            </a:r>
            <a:r>
              <a:rPr dirty="0"/>
              <a:t>.”</a:t>
            </a:r>
          </a:p>
          <a:p>
            <a:pPr>
              <a:buSzTx/>
              <a:buFont typeface="Wingdings 3"/>
              <a:buNone/>
              <a:defRPr sz="2400" b="1"/>
            </a:pPr>
            <a:endParaRPr dirty="0"/>
          </a:p>
          <a:p>
            <a:pPr>
              <a:buSzTx/>
              <a:buFont typeface="Wingdings 3"/>
              <a:buNone/>
              <a:defRPr sz="2400" b="1"/>
            </a:pPr>
            <a:r>
              <a:rPr dirty="0"/>
              <a:t>						</a:t>
            </a:r>
            <a:r>
              <a:rPr b="0" i="1" dirty="0"/>
              <a:t>Donald </a:t>
            </a:r>
            <a:r>
              <a:rPr b="0" i="1" dirty="0" err="1"/>
              <a:t>Rumsfield</a:t>
            </a:r>
            <a:endParaRPr b="0" i="1" dirty="0"/>
          </a:p>
          <a:p>
            <a:pPr>
              <a:buSzTx/>
              <a:buFont typeface="Wingdings 3"/>
              <a:buNone/>
              <a:defRPr sz="2400" i="1"/>
            </a:pPr>
            <a:r>
              <a:rPr dirty="0"/>
              <a:t>						Ex-US Secretary of Defense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1" build="p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69AE90-FB03-4603-8535-2533C1A4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8" y="433137"/>
            <a:ext cx="7772400" cy="61668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9E3DA4-CFE0-98FA-9A35-C7A23A052694}"/>
              </a:ext>
            </a:extLst>
          </p:cNvPr>
          <p:cNvSpPr/>
          <p:nvPr/>
        </p:nvSpPr>
        <p:spPr>
          <a:xfrm>
            <a:off x="6448926" y="4844716"/>
            <a:ext cx="2261937" cy="2013284"/>
          </a:xfrm>
          <a:prstGeom prst="rect">
            <a:avLst/>
          </a:prstGeom>
          <a:solidFill>
            <a:srgbClr val="FFFFFF"/>
          </a:solidFill>
          <a:ln w="19050" cap="flat">
            <a:noFill/>
            <a:prstDash val="solid"/>
            <a:round/>
          </a:ln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0830673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C6D-B918-76CB-CE3B-0753683D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Internet of 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802D-59BC-3432-5912-3E7B85B6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Different objects can communicate and exchange data</a:t>
            </a:r>
          </a:p>
          <a:p>
            <a:r>
              <a:rPr lang="en-PK" dirty="0"/>
              <a:t>~30 billion connected objects in 2020 (Nordum 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D078D-36A1-3580-30A0-3E80DF4E5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09750" y="2458090"/>
            <a:ext cx="516255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B5991-0B30-C091-D5E3-8451C56FE5BE}"/>
              </a:ext>
            </a:extLst>
          </p:cNvPr>
          <p:cNvSpPr txBox="1"/>
          <p:nvPr/>
        </p:nvSpPr>
        <p:spPr>
          <a:xfrm>
            <a:off x="1809750" y="6002330"/>
            <a:ext cx="5162550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PK" sz="900">
                <a:hlinkClick r:id="rId3" tooltip="https://technofaq.org/posts/2020/02/5-ways-to-implement-iot-for-the-benefit-of-your-business/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4" tooltip="https://creativecommons.org/licenses/by-nc-sa/3.0/"/>
              </a:rPr>
              <a:t>CC BY-SA-NC</a:t>
            </a:r>
            <a:endParaRPr lang="en-PK" sz="900"/>
          </a:p>
        </p:txBody>
      </p:sp>
    </p:spTree>
    <p:extLst>
      <p:ext uri="{BB962C8B-B14F-4D97-AF65-F5344CB8AC3E}">
        <p14:creationId xmlns:p14="http://schemas.microsoft.com/office/powerpoint/2010/main" val="22912513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10CE-6D32-A086-B47C-9024F04A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 collected from humans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2E870-ADBB-6102-022A-19D6FDC3E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2705100" cy="4743450"/>
          </a:xfrm>
        </p:spPr>
        <p:txBody>
          <a:bodyPr/>
          <a:lstStyle/>
          <a:p>
            <a:r>
              <a:rPr lang="en-PK" dirty="0"/>
              <a:t>Movement </a:t>
            </a:r>
          </a:p>
          <a:p>
            <a:r>
              <a:rPr lang="en-PK" dirty="0"/>
              <a:t>Brain Signals</a:t>
            </a:r>
          </a:p>
          <a:p>
            <a:r>
              <a:rPr lang="en-PK" dirty="0"/>
              <a:t>Skin Conductivity</a:t>
            </a:r>
          </a:p>
          <a:p>
            <a:r>
              <a:rPr lang="en-PK" dirty="0"/>
              <a:t>Hear Rate </a:t>
            </a:r>
          </a:p>
          <a:p>
            <a:r>
              <a:rPr lang="en-PK" dirty="0"/>
              <a:t>Blood Pressure </a:t>
            </a:r>
          </a:p>
          <a:p>
            <a:r>
              <a:rPr lang="en-PK" dirty="0"/>
              <a:t>Eye Movement </a:t>
            </a:r>
          </a:p>
          <a:p>
            <a:r>
              <a:rPr lang="en-PK" dirty="0"/>
              <a:t>Spatioal Locations</a:t>
            </a:r>
          </a:p>
          <a:p>
            <a:r>
              <a:rPr lang="en-PK" dirty="0"/>
              <a:t> ……..</a:t>
            </a:r>
          </a:p>
        </p:txBody>
      </p:sp>
      <p:pic>
        <p:nvPicPr>
          <p:cNvPr id="1028" name="Picture 4" descr="What Are Vital Signs? - Definition &amp; How to Take Them - Lesson | Study.com">
            <a:extLst>
              <a:ext uri="{FF2B5EF4-FFF2-40B4-BE49-F238E27FC236}">
                <a16:creationId xmlns:a16="http://schemas.microsoft.com/office/drawing/2014/main" id="{B9E6B35B-D274-CA29-BFF9-F85A9DD2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708" y="3028950"/>
            <a:ext cx="5243988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26952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C0EB-A765-29FA-2A20-8095002A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 Collected from the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55D56-7010-75E8-A15E-F3FD99D8F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3098800" cy="4937760"/>
          </a:xfrm>
        </p:spPr>
        <p:txBody>
          <a:bodyPr>
            <a:normAutofit/>
          </a:bodyPr>
          <a:lstStyle/>
          <a:p>
            <a:r>
              <a:rPr lang="en-PK" dirty="0"/>
              <a:t>Internal Data</a:t>
            </a:r>
          </a:p>
          <a:p>
            <a:pPr lvl="1"/>
            <a:r>
              <a:rPr lang="en-PK" dirty="0"/>
              <a:t>Data about employees, customers market etc. </a:t>
            </a:r>
          </a:p>
          <a:p>
            <a:r>
              <a:rPr lang="en-PK" dirty="0"/>
              <a:t>Banking</a:t>
            </a:r>
          </a:p>
          <a:p>
            <a:pPr lvl="1"/>
            <a:r>
              <a:rPr lang="en-PK" dirty="0"/>
              <a:t>Spending patterns, Income, social media </a:t>
            </a:r>
          </a:p>
          <a:p>
            <a:r>
              <a:rPr lang="en-PK" dirty="0"/>
              <a:t>Retail Industry</a:t>
            </a:r>
          </a:p>
          <a:p>
            <a:pPr lvl="1"/>
            <a:r>
              <a:rPr lang="en-PK" dirty="0"/>
              <a:t>Purchases, Reviews of products, customer behavior, surverys, advertisement campaign data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7C13A-F590-8E18-6BD1-327AA4942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59200" y="1958192"/>
            <a:ext cx="4927600" cy="389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24C88-9E60-E955-DA16-584949E44D75}"/>
              </a:ext>
            </a:extLst>
          </p:cNvPr>
          <p:cNvSpPr txBox="1"/>
          <p:nvPr/>
        </p:nvSpPr>
        <p:spPr>
          <a:xfrm>
            <a:off x="5270500" y="5926130"/>
            <a:ext cx="3416300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PK" sz="900">
                <a:hlinkClick r:id="rId3" tooltip="https://www.scirp.org/journal/paperinformation.aspx?paperid=103411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4" tooltip="https://creativecommons.org/licenses/by/3.0/"/>
              </a:rPr>
              <a:t>CC BY</a:t>
            </a:r>
            <a:endParaRPr lang="en-PK" sz="900"/>
          </a:p>
        </p:txBody>
      </p:sp>
    </p:spTree>
    <p:extLst>
      <p:ext uri="{BB962C8B-B14F-4D97-AF65-F5344CB8AC3E}">
        <p14:creationId xmlns:p14="http://schemas.microsoft.com/office/powerpoint/2010/main" val="323187728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C647-B5E2-E250-72D0-36A7E2EE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What to do with all this Data 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708D3-7A24-6EC0-3369-C42DCFCE8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Having a lot of data is great </a:t>
            </a:r>
          </a:p>
          <a:p>
            <a:r>
              <a:rPr lang="en-PK" dirty="0"/>
              <a:t>But we want to be able to understand the data </a:t>
            </a:r>
          </a:p>
          <a:p>
            <a:r>
              <a:rPr lang="en-PK" dirty="0"/>
              <a:t>We also want to discover new knowledge that can help us understand the data and support decision making </a:t>
            </a:r>
          </a:p>
          <a:p>
            <a:r>
              <a:rPr lang="en-PK" dirty="0"/>
              <a:t>If we cannot do that, t</a:t>
            </a:r>
            <a:r>
              <a:rPr lang="en-GB" dirty="0"/>
              <a:t>he</a:t>
            </a:r>
            <a:r>
              <a:rPr lang="en-PK" dirty="0"/>
              <a:t> data is useless</a:t>
            </a:r>
          </a:p>
        </p:txBody>
      </p:sp>
    </p:spTree>
    <p:extLst>
      <p:ext uri="{BB962C8B-B14F-4D97-AF65-F5344CB8AC3E}">
        <p14:creationId xmlns:p14="http://schemas.microsoft.com/office/powerpoint/2010/main" val="184117552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2CC0-DDC3-CF87-D44B-066A64D3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C445B-8C98-E1A9-E9A4-A01D1BD14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1732" y="1219200"/>
            <a:ext cx="3285067" cy="4937760"/>
          </a:xfrm>
        </p:spPr>
        <p:txBody>
          <a:bodyPr/>
          <a:lstStyle/>
          <a:p>
            <a:r>
              <a:rPr lang="en-PK" dirty="0"/>
              <a:t>Analyzing data by hand?</a:t>
            </a:r>
          </a:p>
          <a:p>
            <a:pPr lvl="1"/>
            <a:r>
              <a:rPr lang="en-PK" dirty="0"/>
              <a:t>time-consuming </a:t>
            </a:r>
          </a:p>
          <a:p>
            <a:pPr lvl="1"/>
            <a:r>
              <a:rPr lang="en-PK" dirty="0"/>
              <a:t>may miss important information</a:t>
            </a:r>
          </a:p>
          <a:p>
            <a:pPr lvl="1"/>
            <a:r>
              <a:rPr lang="en-PK" dirty="0"/>
              <a:t>Nor suitable for “big data”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4EA39-1C3C-9CD3-A3C6-69E8C4CC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52" y="647700"/>
            <a:ext cx="5303352" cy="58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9545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83E9-7EB6-1A2F-CA38-6B875D12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What is data mining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5C197-4477-229B-DEDD-8858CCE8B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Data Mining consists of techniques to automatically discover interesting patterns in data (discover knowledge).</a:t>
            </a:r>
          </a:p>
          <a:p>
            <a:r>
              <a:rPr lang="en-PK" dirty="0"/>
              <a:t>Two goals:</a:t>
            </a:r>
          </a:p>
          <a:p>
            <a:pPr lvl="1"/>
            <a:r>
              <a:rPr lang="en-PK" dirty="0"/>
              <a:t>Understand t</a:t>
            </a:r>
            <a:r>
              <a:rPr lang="en-GB" dirty="0"/>
              <a:t>he</a:t>
            </a:r>
            <a:r>
              <a:rPr lang="en-PK" dirty="0"/>
              <a:t> past</a:t>
            </a:r>
          </a:p>
          <a:p>
            <a:pPr lvl="2"/>
            <a:r>
              <a:rPr lang="en-PK" dirty="0"/>
              <a:t>e.g. Why there was an earthquake last year ?</a:t>
            </a:r>
          </a:p>
          <a:p>
            <a:pPr lvl="1"/>
            <a:r>
              <a:rPr lang="en-PK" dirty="0"/>
              <a:t>Predict the future</a:t>
            </a:r>
          </a:p>
          <a:p>
            <a:pPr lvl="2"/>
            <a:r>
              <a:rPr lang="en-PK" dirty="0"/>
              <a:t>e.g. Will there be an earthqake tomorrow?</a:t>
            </a:r>
          </a:p>
          <a:p>
            <a:pPr lvl="2"/>
            <a:r>
              <a:rPr lang="en-PK" dirty="0"/>
              <a:t>e.g. Will this customer pay back his debt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62F1B-352F-1209-25F0-5FADAACCD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85934" y="2805670"/>
            <a:ext cx="2387600" cy="246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10E76-1F45-CA95-5ABD-FE4C4A8A4F92}"/>
              </a:ext>
            </a:extLst>
          </p:cNvPr>
          <p:cNvSpPr txBox="1"/>
          <p:nvPr/>
        </p:nvSpPr>
        <p:spPr>
          <a:xfrm>
            <a:off x="5985934" y="5269470"/>
            <a:ext cx="23876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PK" sz="900">
                <a:hlinkClick r:id="rId3" tooltip="https://www.janegoodwin.net/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4" tooltip="https://creativecommons.org/licenses/by/3.0/"/>
              </a:rPr>
              <a:t>CC BY</a:t>
            </a:r>
            <a:endParaRPr lang="en-PK" sz="900"/>
          </a:p>
        </p:txBody>
      </p:sp>
    </p:spTree>
    <p:extLst>
      <p:ext uri="{BB962C8B-B14F-4D97-AF65-F5344CB8AC3E}">
        <p14:creationId xmlns:p14="http://schemas.microsoft.com/office/powerpoint/2010/main" val="209317336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Mining Definition</a:t>
            </a:r>
          </a:p>
        </p:txBody>
      </p:sp>
      <p:sp>
        <p:nvSpPr>
          <p:cNvPr id="15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219199"/>
            <a:ext cx="8229600" cy="4937762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definition?</a:t>
            </a:r>
          </a:p>
          <a:p>
            <a:endParaRPr dirty="0"/>
          </a:p>
          <a:p>
            <a:r>
              <a:rPr dirty="0"/>
              <a:t>Extraction of </a:t>
            </a:r>
            <a:r>
              <a:rPr u="sng" dirty="0"/>
              <a:t>non-trivial</a:t>
            </a:r>
            <a:r>
              <a:rPr dirty="0"/>
              <a:t>, </a:t>
            </a:r>
            <a:r>
              <a:rPr u="sng" dirty="0"/>
              <a:t>implicit</a:t>
            </a:r>
            <a:r>
              <a:rPr dirty="0"/>
              <a:t>, </a:t>
            </a:r>
            <a:r>
              <a:rPr u="sng" dirty="0"/>
              <a:t>previously unknown</a:t>
            </a:r>
            <a:r>
              <a:rPr dirty="0"/>
              <a:t> and </a:t>
            </a:r>
            <a:r>
              <a:rPr u="sng" dirty="0"/>
              <a:t>potentially useful</a:t>
            </a:r>
            <a:r>
              <a:rPr dirty="0"/>
              <a:t> information or patterns from data.</a:t>
            </a:r>
          </a:p>
          <a:p>
            <a:pPr marL="0" indent="0">
              <a:buNone/>
            </a:pPr>
            <a:endParaRPr dirty="0"/>
          </a:p>
          <a:p>
            <a:r>
              <a:rPr dirty="0"/>
              <a:t>Other names: 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defRPr sz="2300">
                <a:solidFill>
                  <a:srgbClr val="464653"/>
                </a:solidFill>
              </a:defRPr>
            </a:pPr>
            <a:r>
              <a:rPr dirty="0"/>
              <a:t>Knowledge discovery(mining) in databases (KDD),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defRPr sz="2300">
                <a:solidFill>
                  <a:srgbClr val="464653"/>
                </a:solidFill>
              </a:defRPr>
            </a:pPr>
            <a:r>
              <a:rPr dirty="0"/>
              <a:t>Business intelligence, etc.</a:t>
            </a:r>
          </a:p>
        </p:txBody>
      </p:sp>
    </p:spTree>
    <p:extLst>
      <p:ext uri="{BB962C8B-B14F-4D97-AF65-F5344CB8AC3E}">
        <p14:creationId xmlns:p14="http://schemas.microsoft.com/office/powerpoint/2010/main" val="124769566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 size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219199"/>
            <a:ext cx="8229600" cy="4937762"/>
          </a:xfrm>
          <a:prstGeom prst="rect">
            <a:avLst/>
          </a:prstGeom>
        </p:spPr>
        <p:txBody>
          <a:bodyPr/>
          <a:lstStyle/>
          <a:p>
            <a:r>
              <a:rPr dirty="0"/>
              <a:t>Can be applied on small sized datasets</a:t>
            </a:r>
          </a:p>
          <a:p>
            <a:r>
              <a:rPr dirty="0"/>
              <a:t>Preferably use large datasets</a:t>
            </a:r>
          </a:p>
          <a:p>
            <a:r>
              <a:rPr dirty="0"/>
              <a:t>Why?</a:t>
            </a:r>
            <a:endParaRPr lang="en-US" dirty="0"/>
          </a:p>
          <a:p>
            <a:r>
              <a:rPr dirty="0"/>
              <a:t>Need Confidence + Validation</a:t>
            </a:r>
          </a:p>
        </p:txBody>
      </p:sp>
    </p:spTree>
    <p:extLst>
      <p:ext uri="{BB962C8B-B14F-4D97-AF65-F5344CB8AC3E}">
        <p14:creationId xmlns:p14="http://schemas.microsoft.com/office/powerpoint/2010/main" val="8777118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3B18-0EA0-6AC8-0C2C-2C5CEFE4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810D5-BFE4-7CE1-6FEF-6CDA4F61C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Quizzes</a:t>
            </a:r>
          </a:p>
          <a:p>
            <a:pPr lvl="1"/>
            <a:r>
              <a:rPr lang="en-US" dirty="0"/>
              <a:t>Q</a:t>
            </a:r>
            <a:r>
              <a:rPr lang="en-US" sz="2000" dirty="0"/>
              <a:t>uizzes can be announced or surprise</a:t>
            </a:r>
          </a:p>
          <a:p>
            <a:r>
              <a:rPr lang="en-US" dirty="0"/>
              <a:t>Sharing</a:t>
            </a:r>
          </a:p>
          <a:p>
            <a:pPr lvl="1"/>
            <a:r>
              <a:rPr lang="en-US" sz="2000" dirty="0"/>
              <a:t>Copying is not allowed for assignments. Discussions are encouraged; however, you </a:t>
            </a:r>
            <a:r>
              <a:rPr lang="en-US" sz="2000" u="sng" dirty="0"/>
              <a:t>must</a:t>
            </a:r>
            <a:r>
              <a:rPr lang="en-US" sz="2000" dirty="0"/>
              <a:t> submit your own work.</a:t>
            </a:r>
          </a:p>
          <a:p>
            <a:pPr lvl="1"/>
            <a:r>
              <a:rPr lang="en-US" sz="2000" dirty="0"/>
              <a:t>Violators would be reported to Disciplinary Committee or face mark reduction penalties</a:t>
            </a:r>
          </a:p>
          <a:p>
            <a:r>
              <a:rPr lang="en-US" dirty="0"/>
              <a:t>Plagiarism</a:t>
            </a:r>
          </a:p>
          <a:p>
            <a:pPr lvl="1"/>
            <a:r>
              <a:rPr lang="en-US" sz="2000" dirty="0"/>
              <a:t>Do </a:t>
            </a:r>
            <a:r>
              <a:rPr lang="en-US" sz="2000" u="sng" dirty="0"/>
              <a:t>NOT</a:t>
            </a:r>
            <a:r>
              <a:rPr lang="en-US" sz="2000" dirty="0"/>
              <a:t> pass someone else’s work as your own! Write in your own words and cite the reference if you use someone else’s material. 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5780279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Data Mining?</a:t>
            </a:r>
          </a:p>
        </p:txBody>
      </p:sp>
      <p:sp>
        <p:nvSpPr>
          <p:cNvPr id="169" name="Rectangle 3"/>
          <p:cNvSpPr txBox="1">
            <a:spLocks noGrp="1"/>
          </p:cNvSpPr>
          <p:nvPr>
            <p:ph type="body" idx="1"/>
          </p:nvPr>
        </p:nvSpPr>
        <p:spPr>
          <a:xfrm>
            <a:off x="346075" y="1412875"/>
            <a:ext cx="8797925" cy="4892675"/>
          </a:xfrm>
          <a:prstGeom prst="rect">
            <a:avLst/>
          </a:prstGeom>
        </p:spPr>
        <p:txBody>
          <a:bodyPr/>
          <a:lstStyle/>
          <a:p>
            <a:r>
              <a:t>Tell me something that I don’t know.</a:t>
            </a:r>
          </a:p>
          <a:p>
            <a:endParaRPr/>
          </a:p>
          <a:p>
            <a:r>
              <a:t>When you don’t know what you should be knowing, how do you write SQL?</a:t>
            </a:r>
          </a:p>
          <a:p>
            <a:endParaRPr/>
          </a:p>
          <a:p>
            <a:r>
              <a:t>You cant!!</a:t>
            </a:r>
          </a:p>
        </p:txBody>
      </p:sp>
    </p:spTree>
    <p:extLst>
      <p:ext uri="{BB962C8B-B14F-4D97-AF65-F5344CB8AC3E}">
        <p14:creationId xmlns:p14="http://schemas.microsoft.com/office/powerpoint/2010/main" val="335563229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build="p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Steps of KDD (1)</a:t>
            </a:r>
          </a:p>
        </p:txBody>
      </p:sp>
      <p:sp>
        <p:nvSpPr>
          <p:cNvPr id="216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57200" y="1219199"/>
            <a:ext cx="8229600" cy="4937762"/>
          </a:xfrm>
          <a:prstGeom prst="rect">
            <a:avLst/>
          </a:prstGeom>
        </p:spPr>
        <p:txBody>
          <a:bodyPr/>
          <a:lstStyle/>
          <a:p>
            <a:pPr algn="just"/>
            <a:r>
              <a:t>Learning the application domain:</a:t>
            </a:r>
          </a:p>
          <a:p>
            <a:pPr marL="548640" lvl="1" indent="-274320" algn="just">
              <a:spcBef>
                <a:spcPts val="500"/>
              </a:spcBef>
              <a:buClr>
                <a:schemeClr val="accent2"/>
              </a:buClr>
              <a:defRPr sz="2300">
                <a:solidFill>
                  <a:srgbClr val="464653"/>
                </a:solidFill>
              </a:defRPr>
            </a:pPr>
            <a:r>
              <a:t>relevant prior knowledge and goals of application</a:t>
            </a:r>
          </a:p>
          <a:p>
            <a:pPr algn="just"/>
            <a:endParaRPr sz="2300">
              <a:solidFill>
                <a:srgbClr val="464653"/>
              </a:solidFill>
            </a:endParaRPr>
          </a:p>
          <a:p>
            <a:pPr algn="just"/>
            <a:r>
              <a:t>Creating a target data set: data selection</a:t>
            </a:r>
          </a:p>
          <a:p>
            <a:pPr algn="just"/>
            <a:endParaRPr/>
          </a:p>
          <a:p>
            <a:pPr algn="just"/>
            <a:r>
              <a:t>Data cleaning and preprocessing: (may take 60% of effort!)</a:t>
            </a:r>
          </a:p>
          <a:p>
            <a:pPr algn="just"/>
            <a:endParaRPr/>
          </a:p>
          <a:p>
            <a:pPr algn="just"/>
            <a:r>
              <a:t>Data reduction and transformation:</a:t>
            </a:r>
          </a:p>
          <a:p>
            <a:pPr marL="548640" lvl="1" indent="-274320" algn="just">
              <a:spcBef>
                <a:spcPts val="500"/>
              </a:spcBef>
              <a:buClr>
                <a:schemeClr val="accent2"/>
              </a:buClr>
              <a:defRPr sz="2300">
                <a:solidFill>
                  <a:srgbClr val="464653"/>
                </a:solidFill>
              </a:defRPr>
            </a:pPr>
            <a:r>
              <a:t>Find useful features, dimensionality/variable reduction, invariant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5413677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Steps of KDD (2)</a:t>
            </a:r>
          </a:p>
        </p:txBody>
      </p:sp>
      <p:sp>
        <p:nvSpPr>
          <p:cNvPr id="221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57200" y="1219199"/>
            <a:ext cx="8229600" cy="4937762"/>
          </a:xfrm>
          <a:prstGeom prst="rect">
            <a:avLst/>
          </a:prstGeom>
        </p:spPr>
        <p:txBody>
          <a:bodyPr/>
          <a:lstStyle/>
          <a:p>
            <a:pPr marL="255117" indent="-255117" algn="just" defTabSz="850391">
              <a:lnSpc>
                <a:spcPct val="90000"/>
              </a:lnSpc>
              <a:spcBef>
                <a:spcPts val="500"/>
              </a:spcBef>
              <a:defRPr sz="2418"/>
            </a:pPr>
            <a:r>
              <a:rPr dirty="0"/>
              <a:t>Choosing functions of data mining </a:t>
            </a:r>
          </a:p>
          <a:p>
            <a:pPr marL="510235" lvl="1" indent="-255117" algn="just" defTabSz="850391">
              <a:lnSpc>
                <a:spcPct val="90000"/>
              </a:lnSpc>
              <a:spcBef>
                <a:spcPts val="400"/>
              </a:spcBef>
              <a:buClr>
                <a:schemeClr val="accent2"/>
              </a:buClr>
              <a:defRPr sz="2139">
                <a:solidFill>
                  <a:srgbClr val="464653"/>
                </a:solidFill>
              </a:defRPr>
            </a:pPr>
            <a:r>
              <a:rPr dirty="0"/>
              <a:t>summarization, classification, regression, association, clustering.</a:t>
            </a:r>
          </a:p>
          <a:p>
            <a:pPr marL="255117" indent="-255117" algn="just" defTabSz="850391">
              <a:lnSpc>
                <a:spcPct val="90000"/>
              </a:lnSpc>
              <a:spcBef>
                <a:spcPts val="500"/>
              </a:spcBef>
              <a:defRPr sz="2418"/>
            </a:pPr>
            <a:endParaRPr sz="2139" dirty="0">
              <a:solidFill>
                <a:srgbClr val="464653"/>
              </a:solidFill>
            </a:endParaRPr>
          </a:p>
          <a:p>
            <a:pPr marL="255117" indent="-255117" algn="just" defTabSz="850391">
              <a:lnSpc>
                <a:spcPct val="90000"/>
              </a:lnSpc>
              <a:spcBef>
                <a:spcPts val="500"/>
              </a:spcBef>
              <a:defRPr sz="2418"/>
            </a:pPr>
            <a:r>
              <a:rPr dirty="0"/>
              <a:t>Choosing the mining algorithm(s)</a:t>
            </a:r>
          </a:p>
          <a:p>
            <a:pPr marL="255117" indent="-255117" algn="just" defTabSz="850391">
              <a:lnSpc>
                <a:spcPct val="90000"/>
              </a:lnSpc>
              <a:spcBef>
                <a:spcPts val="500"/>
              </a:spcBef>
              <a:defRPr sz="2418"/>
            </a:pPr>
            <a:endParaRPr dirty="0"/>
          </a:p>
          <a:p>
            <a:pPr marL="255117" indent="-255117" algn="just" defTabSz="850391">
              <a:lnSpc>
                <a:spcPct val="90000"/>
              </a:lnSpc>
              <a:spcBef>
                <a:spcPts val="500"/>
              </a:spcBef>
              <a:defRPr sz="2418"/>
            </a:pPr>
            <a:r>
              <a:rPr dirty="0"/>
              <a:t>Data mining: search for patterns of interest</a:t>
            </a:r>
          </a:p>
          <a:p>
            <a:pPr marL="255117" indent="-255117" algn="just" defTabSz="850391">
              <a:lnSpc>
                <a:spcPct val="90000"/>
              </a:lnSpc>
              <a:spcBef>
                <a:spcPts val="500"/>
              </a:spcBef>
              <a:defRPr sz="2418"/>
            </a:pPr>
            <a:endParaRPr dirty="0"/>
          </a:p>
          <a:p>
            <a:pPr marL="255117" indent="-255117" algn="just" defTabSz="850391">
              <a:lnSpc>
                <a:spcPct val="90000"/>
              </a:lnSpc>
              <a:spcBef>
                <a:spcPts val="500"/>
              </a:spcBef>
              <a:defRPr sz="2418"/>
            </a:pPr>
            <a:r>
              <a:rPr dirty="0"/>
              <a:t>Pattern evaluation and knowledge presentation</a:t>
            </a:r>
          </a:p>
          <a:p>
            <a:pPr marL="510235" lvl="1" indent="-255117" algn="just" defTabSz="850391">
              <a:lnSpc>
                <a:spcPct val="90000"/>
              </a:lnSpc>
              <a:spcBef>
                <a:spcPts val="400"/>
              </a:spcBef>
              <a:buClr>
                <a:schemeClr val="accent2"/>
              </a:buClr>
              <a:defRPr sz="2139">
                <a:solidFill>
                  <a:srgbClr val="464653"/>
                </a:solidFill>
              </a:defRPr>
            </a:pPr>
            <a:r>
              <a:rPr dirty="0"/>
              <a:t>visualization, transformation, removing redundant patterns, etc.</a:t>
            </a:r>
          </a:p>
          <a:p>
            <a:pPr marL="255117" indent="-255117" algn="just" defTabSz="850391">
              <a:lnSpc>
                <a:spcPct val="90000"/>
              </a:lnSpc>
              <a:spcBef>
                <a:spcPts val="500"/>
              </a:spcBef>
              <a:defRPr sz="2418"/>
            </a:pPr>
            <a:endParaRPr sz="2139" dirty="0">
              <a:solidFill>
                <a:srgbClr val="464653"/>
              </a:solidFill>
            </a:endParaRPr>
          </a:p>
          <a:p>
            <a:pPr marL="255117" indent="-255117" algn="just" defTabSz="850391">
              <a:lnSpc>
                <a:spcPct val="90000"/>
              </a:lnSpc>
              <a:spcBef>
                <a:spcPts val="500"/>
              </a:spcBef>
              <a:defRPr sz="2418"/>
            </a:pPr>
            <a:r>
              <a:rPr dirty="0"/>
              <a:t>Use of discovered knowledge</a:t>
            </a:r>
          </a:p>
        </p:txBody>
      </p:sp>
    </p:spTree>
    <p:extLst>
      <p:ext uri="{BB962C8B-B14F-4D97-AF65-F5344CB8AC3E}">
        <p14:creationId xmlns:p14="http://schemas.microsoft.com/office/powerpoint/2010/main" val="345537029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000000"/>
                </a:solidFill>
              </a:defRPr>
            </a:pPr>
            <a:r>
              <a:t>Data Mining: A KDD Process</a:t>
            </a:r>
            <a:br/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66E53-11B5-A257-3430-F8497D743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1354623"/>
            <a:ext cx="8760203" cy="3974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0BA588-35E1-027D-443E-EB26D2853676}"/>
              </a:ext>
            </a:extLst>
          </p:cNvPr>
          <p:cNvSpPr txBox="1"/>
          <p:nvPr/>
        </p:nvSpPr>
        <p:spPr>
          <a:xfrm>
            <a:off x="0" y="4881063"/>
            <a:ext cx="7772400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PK" sz="900">
                <a:hlinkClick r:id="rId3" tooltip="https://www.datasciencecentral.com/profiles/blogs/the-story-of-big-data-data-science-amp-data-mining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4" tooltip="https://creativecommons.org/licenses/by-nc/3.0/"/>
              </a:rPr>
              <a:t>CC BY-NC</a:t>
            </a:r>
            <a:endParaRPr lang="en-PK" sz="900"/>
          </a:p>
        </p:txBody>
      </p:sp>
    </p:spTree>
    <p:extLst>
      <p:ext uri="{BB962C8B-B14F-4D97-AF65-F5344CB8AC3E}">
        <p14:creationId xmlns:p14="http://schemas.microsoft.com/office/powerpoint/2010/main" val="300016505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Market Basket Analysis</a:t>
            </a:r>
            <a:endParaRPr dirty="0"/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3F08A204-9471-6CB7-7B1F-AB13EF6AEFDF}"/>
              </a:ext>
            </a:extLst>
          </p:cNvPr>
          <p:cNvSpPr txBox="1"/>
          <p:nvPr/>
        </p:nvSpPr>
        <p:spPr>
          <a:xfrm>
            <a:off x="655319" y="1981200"/>
            <a:ext cx="8084187" cy="313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/>
            <a:r>
              <a:rPr sz="2400" dirty="0"/>
              <a:t>Where are the data sources for analysis?</a:t>
            </a:r>
            <a:endParaRPr lang="en-US" sz="2400" dirty="0"/>
          </a:p>
          <a:p>
            <a:pPr lvl="1" algn="just"/>
            <a:r>
              <a:rPr dirty="0"/>
              <a:t>Credit card transactions, loyalty cards, discount coupons, customer complaint calls, plus (public) lifestyle studies</a:t>
            </a:r>
          </a:p>
          <a:p>
            <a:pPr algn="just"/>
            <a:endParaRPr dirty="0"/>
          </a:p>
          <a:p>
            <a:pPr algn="just"/>
            <a:r>
              <a:rPr sz="2400" dirty="0"/>
              <a:t>Target</a:t>
            </a:r>
            <a:r>
              <a:rPr dirty="0"/>
              <a:t> </a:t>
            </a:r>
            <a:r>
              <a:rPr sz="2400" dirty="0"/>
              <a:t>marketing</a:t>
            </a:r>
            <a:endParaRPr lang="en-US" sz="2400" dirty="0"/>
          </a:p>
          <a:p>
            <a:pPr lvl="1" algn="just"/>
            <a:r>
              <a:rPr dirty="0"/>
              <a:t>Find clusters of “model” customers who share the same characteristics: interest, income level, spending habits, etc.</a:t>
            </a:r>
          </a:p>
          <a:p>
            <a:pPr algn="just"/>
            <a:endParaRPr dirty="0"/>
          </a:p>
          <a:p>
            <a:pPr algn="just"/>
            <a:r>
              <a:rPr sz="2400" dirty="0"/>
              <a:t>Determine</a:t>
            </a:r>
            <a:r>
              <a:rPr dirty="0"/>
              <a:t> </a:t>
            </a:r>
            <a:r>
              <a:rPr sz="2400" dirty="0"/>
              <a:t>customer</a:t>
            </a:r>
            <a:r>
              <a:rPr dirty="0"/>
              <a:t> </a:t>
            </a:r>
            <a:r>
              <a:rPr sz="2400" dirty="0"/>
              <a:t>purchasing</a:t>
            </a:r>
            <a:r>
              <a:rPr dirty="0"/>
              <a:t> </a:t>
            </a:r>
            <a:r>
              <a:rPr sz="2400" dirty="0"/>
              <a:t>patterns</a:t>
            </a:r>
            <a:r>
              <a:rPr dirty="0"/>
              <a:t> </a:t>
            </a:r>
            <a:r>
              <a:rPr sz="2400" dirty="0"/>
              <a:t>over</a:t>
            </a:r>
            <a:r>
              <a:rPr dirty="0"/>
              <a:t> </a:t>
            </a:r>
            <a:r>
              <a:rPr sz="2000" dirty="0"/>
              <a:t>time</a:t>
            </a:r>
            <a:endParaRPr lang="en-US" sz="2000" dirty="0"/>
          </a:p>
          <a:p>
            <a:pPr lvl="1" algn="just"/>
            <a:r>
              <a:rPr dirty="0"/>
              <a:t>Conversion of single to a joint bank account: marriage, etc.</a:t>
            </a:r>
          </a:p>
        </p:txBody>
      </p:sp>
    </p:spTree>
    <p:extLst>
      <p:ext uri="{BB962C8B-B14F-4D97-AF65-F5344CB8AC3E}">
        <p14:creationId xmlns:p14="http://schemas.microsoft.com/office/powerpoint/2010/main" val="161452812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Market Basket Analysis</a:t>
            </a:r>
            <a:endParaRPr dirty="0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54D97E3-C4CD-7252-C07B-325B6C4A3C16}"/>
              </a:ext>
            </a:extLst>
          </p:cNvPr>
          <p:cNvSpPr txBox="1"/>
          <p:nvPr/>
        </p:nvSpPr>
        <p:spPr>
          <a:xfrm>
            <a:off x="602613" y="1302851"/>
            <a:ext cx="8084187" cy="48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/>
            <a:r>
              <a:rPr sz="2400" dirty="0"/>
              <a:t>Cross-market analysis</a:t>
            </a:r>
          </a:p>
          <a:p>
            <a:pPr lvl="1" algn="just">
              <a:defRPr i="1"/>
            </a:pPr>
            <a:r>
              <a:rPr dirty="0"/>
              <a:t>Associations/co-relations between product sales</a:t>
            </a:r>
          </a:p>
          <a:p>
            <a:pPr lvl="1" algn="just">
              <a:defRPr i="1"/>
            </a:pPr>
            <a:r>
              <a:rPr dirty="0"/>
              <a:t>Prediction based on the association information</a:t>
            </a:r>
          </a:p>
          <a:p>
            <a:pPr algn="just"/>
            <a:endParaRPr dirty="0"/>
          </a:p>
          <a:p>
            <a:pPr algn="just"/>
            <a:r>
              <a:rPr sz="2400" dirty="0"/>
              <a:t>Customer</a:t>
            </a:r>
            <a:r>
              <a:rPr dirty="0"/>
              <a:t> </a:t>
            </a:r>
            <a:r>
              <a:rPr sz="2400" dirty="0"/>
              <a:t>profiling</a:t>
            </a:r>
          </a:p>
          <a:p>
            <a:pPr lvl="1" algn="just">
              <a:defRPr i="1"/>
            </a:pPr>
            <a:r>
              <a:rPr dirty="0"/>
              <a:t>	data mining can tell you what types of customers buy what products (clustering or </a:t>
            </a:r>
            <a:r>
              <a:rPr lang="en-US" dirty="0"/>
              <a:t>  </a:t>
            </a:r>
          </a:p>
          <a:p>
            <a:pPr lvl="1" algn="just">
              <a:defRPr i="1"/>
            </a:pPr>
            <a:r>
              <a:rPr lang="en-US" dirty="0"/>
              <a:t>      </a:t>
            </a:r>
            <a:r>
              <a:rPr dirty="0"/>
              <a:t>classification)</a:t>
            </a:r>
          </a:p>
          <a:p>
            <a:pPr algn="just"/>
            <a:endParaRPr dirty="0"/>
          </a:p>
          <a:p>
            <a:pPr algn="just"/>
            <a:r>
              <a:rPr sz="2400" dirty="0"/>
              <a:t>Identifying</a:t>
            </a:r>
            <a:r>
              <a:rPr dirty="0"/>
              <a:t> </a:t>
            </a:r>
            <a:r>
              <a:rPr sz="2400" dirty="0"/>
              <a:t>customer</a:t>
            </a:r>
            <a:r>
              <a:rPr dirty="0"/>
              <a:t> </a:t>
            </a:r>
            <a:r>
              <a:rPr sz="2400" dirty="0"/>
              <a:t>requirements</a:t>
            </a:r>
          </a:p>
          <a:p>
            <a:pPr lvl="1" algn="just">
              <a:defRPr i="1"/>
            </a:pPr>
            <a:r>
              <a:rPr dirty="0"/>
              <a:t>	identifying the best products for different customers use prediction to find what </a:t>
            </a:r>
            <a:r>
              <a:rPr lang="en-US" dirty="0"/>
              <a:t> </a:t>
            </a:r>
          </a:p>
          <a:p>
            <a:pPr lvl="1" algn="just">
              <a:defRPr i="1"/>
            </a:pPr>
            <a:r>
              <a:rPr lang="en-US" dirty="0"/>
              <a:t>       </a:t>
            </a:r>
            <a:r>
              <a:rPr dirty="0"/>
              <a:t>factors will attract new customers</a:t>
            </a:r>
            <a:endParaRPr lang="en-US" dirty="0"/>
          </a:p>
          <a:p>
            <a:pPr lvl="1" algn="just">
              <a:defRPr i="1"/>
            </a:pPr>
            <a:endParaRPr lang="en-PK" dirty="0"/>
          </a:p>
          <a:p>
            <a:r>
              <a:rPr lang="en-GB" sz="2400" dirty="0"/>
              <a:t>Provides summary information</a:t>
            </a:r>
          </a:p>
          <a:p>
            <a:pPr lvl="1"/>
            <a:r>
              <a:rPr lang="en-GB" dirty="0"/>
              <a:t>various multidimensional summary reports statistical summary information (data </a:t>
            </a:r>
          </a:p>
          <a:p>
            <a:pPr lvl="1"/>
            <a:r>
              <a:rPr lang="en-GB" dirty="0"/>
              <a:t>central tendency and variation)</a:t>
            </a:r>
          </a:p>
          <a:p>
            <a:pPr lvl="1" algn="just">
              <a:defRPr i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412144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Fraud Detection</a:t>
            </a:r>
            <a:endParaRPr dirty="0"/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892CEE00-863A-77DA-2192-F180B10A890B}"/>
              </a:ext>
            </a:extLst>
          </p:cNvPr>
          <p:cNvSpPr txBox="1"/>
          <p:nvPr/>
        </p:nvSpPr>
        <p:spPr>
          <a:xfrm>
            <a:off x="306729" y="1143000"/>
            <a:ext cx="8084187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/>
            <a:r>
              <a:rPr sz="2400" dirty="0"/>
              <a:t>Applications</a:t>
            </a:r>
          </a:p>
          <a:p>
            <a:pPr lvl="1" algn="just">
              <a:defRPr i="1"/>
            </a:pPr>
            <a:r>
              <a:rPr dirty="0"/>
              <a:t>widely used in health care, retail, credit card services, telecommunications (phone card fraud), etc.</a:t>
            </a:r>
          </a:p>
          <a:p>
            <a:pPr lvl="1" algn="just"/>
            <a:endParaRPr dirty="0"/>
          </a:p>
          <a:p>
            <a:pPr algn="just"/>
            <a:r>
              <a:rPr sz="2400" dirty="0"/>
              <a:t>Approach</a:t>
            </a:r>
          </a:p>
          <a:p>
            <a:pPr lvl="1" algn="just">
              <a:defRPr i="1"/>
            </a:pPr>
            <a:r>
              <a:rPr dirty="0"/>
              <a:t>use historical data to build models of fraudulent behavior and use data mining to help identify similar instances</a:t>
            </a:r>
          </a:p>
          <a:p>
            <a:pPr algn="just"/>
            <a:r>
              <a:rPr sz="2400" dirty="0"/>
              <a:t>Examples</a:t>
            </a:r>
          </a:p>
          <a:p>
            <a:pPr lvl="1" algn="just"/>
            <a:r>
              <a:rPr dirty="0"/>
              <a:t>Auto insurance: </a:t>
            </a:r>
            <a:r>
              <a:rPr i="1" dirty="0"/>
              <a:t>detect a group of people who stage accidents to collect on insurance</a:t>
            </a:r>
            <a:endParaRPr lang="en-GB" dirty="0"/>
          </a:p>
          <a:p>
            <a:pPr lvl="1" algn="just"/>
            <a:r>
              <a:rPr lang="en-GB" dirty="0"/>
              <a:t>Money laundering: </a:t>
            </a:r>
            <a:r>
              <a:rPr lang="en-GB" i="1" dirty="0"/>
              <a:t>detect suspicious money transactions (US Treasury's Financial </a:t>
            </a:r>
          </a:p>
          <a:p>
            <a:pPr lvl="1" algn="just"/>
            <a:r>
              <a:rPr lang="en-GB" i="1" dirty="0"/>
              <a:t>Crimes Enforcement Network)</a:t>
            </a:r>
            <a:r>
              <a:rPr lang="en-GB" dirty="0"/>
              <a:t> </a:t>
            </a:r>
          </a:p>
          <a:p>
            <a:pPr lvl="1" algn="just"/>
            <a:r>
              <a:rPr lang="en-GB" dirty="0"/>
              <a:t>Medical insurance: </a:t>
            </a:r>
            <a:r>
              <a:rPr lang="en-GB" i="1" dirty="0"/>
              <a:t>detect professional patients and ring of doctors and ring of </a:t>
            </a:r>
          </a:p>
          <a:p>
            <a:pPr lvl="1" algn="just"/>
            <a:r>
              <a:rPr lang="en-GB" i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2909756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2620" y="386448"/>
            <a:ext cx="5318760" cy="470802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15" dirty="0"/>
              <a:t>Paintings</a:t>
            </a:r>
            <a:r>
              <a:rPr spc="-23" dirty="0"/>
              <a:t> </a:t>
            </a:r>
            <a:r>
              <a:rPr spc="-11" dirty="0"/>
              <a:t>by</a:t>
            </a:r>
            <a:r>
              <a:rPr spc="-4" dirty="0"/>
              <a:t> </a:t>
            </a:r>
            <a:r>
              <a:rPr spc="-11" dirty="0"/>
              <a:t>two</a:t>
            </a:r>
            <a:r>
              <a:rPr spc="-8" dirty="0"/>
              <a:t> </a:t>
            </a:r>
            <a:r>
              <a:rPr spc="-23" dirty="0"/>
              <a:t>different</a:t>
            </a:r>
            <a:r>
              <a:rPr spc="-11" dirty="0"/>
              <a:t> </a:t>
            </a:r>
            <a:r>
              <a:rPr spc="-19" dirty="0"/>
              <a:t>painters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3500" y="2286000"/>
            <a:ext cx="1971675" cy="14881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3350" y="2286000"/>
            <a:ext cx="1149858" cy="1485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4550" y="2276855"/>
            <a:ext cx="1714500" cy="14950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43659" y="3886200"/>
            <a:ext cx="2178557" cy="15624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14801" y="3886200"/>
            <a:ext cx="1215008" cy="15430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86958" y="3886200"/>
            <a:ext cx="1985391" cy="15430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0" y="857250"/>
            <a:ext cx="0" cy="1290257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>
              <a:spcBef>
                <a:spcPts val="161"/>
              </a:spcBef>
            </a:pPr>
            <a:r>
              <a:rPr dirty="0"/>
              <a:t>Data</a:t>
            </a:r>
            <a:r>
              <a:rPr spc="-56" dirty="0"/>
              <a:t> </a:t>
            </a:r>
            <a:r>
              <a:rPr dirty="0"/>
              <a:t>Mining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989027" y="5854122"/>
            <a:ext cx="115253" cy="11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sz="900" dirty="0">
                <a:latin typeface="Calibri"/>
                <a:cs typeface="Calibri"/>
              </a:rPr>
              <a:pPr marL="28575">
                <a:lnSpc>
                  <a:spcPts val="930"/>
                </a:lnSpc>
              </a:pPr>
              <a:t>5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4402" y="621849"/>
            <a:ext cx="3475196" cy="470802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41" dirty="0"/>
              <a:t>Who’s</a:t>
            </a:r>
            <a:r>
              <a:rPr spc="-11" dirty="0"/>
              <a:t> </a:t>
            </a:r>
            <a:r>
              <a:rPr spc="-8" dirty="0"/>
              <a:t>painting</a:t>
            </a:r>
            <a:r>
              <a:rPr spc="-15" dirty="0"/>
              <a:t> </a:t>
            </a:r>
            <a:r>
              <a:rPr spc="-4" dirty="0"/>
              <a:t>is this?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9050" y="3028950"/>
            <a:ext cx="1714500" cy="14950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0" y="857250"/>
            <a:ext cx="0" cy="1290257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>
              <a:spcBef>
                <a:spcPts val="161"/>
              </a:spcBef>
            </a:pPr>
            <a:r>
              <a:rPr dirty="0"/>
              <a:t>Data</a:t>
            </a:r>
            <a:r>
              <a:rPr spc="-56" dirty="0"/>
              <a:t> </a:t>
            </a:r>
            <a:r>
              <a:rPr dirty="0"/>
              <a:t>Mining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89027" y="5854122"/>
            <a:ext cx="115253" cy="11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sz="900" dirty="0">
                <a:latin typeface="Calibri"/>
                <a:cs typeface="Calibri"/>
              </a:rPr>
              <a:pPr marL="28575">
                <a:lnSpc>
                  <a:spcPts val="930"/>
                </a:lnSpc>
              </a:pPr>
              <a:t>6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8508" y="715692"/>
            <a:ext cx="2182241" cy="501580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And</a:t>
            </a:r>
            <a:r>
              <a:rPr spc="-49" dirty="0"/>
              <a:t> </a:t>
            </a:r>
            <a:r>
              <a:rPr spc="-4" dirty="0"/>
              <a:t>this?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3250" y="2482595"/>
            <a:ext cx="2857500" cy="21431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71261" y="4873599"/>
            <a:ext cx="371665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4" dirty="0">
                <a:latin typeface="Calibri"/>
                <a:cs typeface="Calibri"/>
              </a:rPr>
              <a:t>learning</a:t>
            </a:r>
            <a:r>
              <a:rPr sz="1350" i="1" dirty="0">
                <a:latin typeface="Calibri"/>
                <a:cs typeface="Calibri"/>
              </a:rPr>
              <a:t> </a:t>
            </a:r>
            <a:r>
              <a:rPr sz="1350" i="1" spc="-4" dirty="0">
                <a:latin typeface="Calibri"/>
                <a:cs typeface="Calibri"/>
              </a:rPr>
              <a:t>from</a:t>
            </a:r>
            <a:r>
              <a:rPr sz="1350" i="1" spc="-8" dirty="0">
                <a:latin typeface="Calibri"/>
                <a:cs typeface="Calibri"/>
              </a:rPr>
              <a:t> data</a:t>
            </a:r>
            <a:r>
              <a:rPr sz="1350" i="1" spc="8" dirty="0">
                <a:latin typeface="Calibri"/>
                <a:cs typeface="Calibri"/>
              </a:rPr>
              <a:t> </a:t>
            </a:r>
            <a:r>
              <a:rPr sz="1350" i="1" spc="-8" dirty="0">
                <a:latin typeface="Calibri"/>
                <a:cs typeface="Calibri"/>
              </a:rPr>
              <a:t>for</a:t>
            </a:r>
            <a:r>
              <a:rPr sz="1350" i="1" dirty="0">
                <a:latin typeface="Calibri"/>
                <a:cs typeface="Calibri"/>
              </a:rPr>
              <a:t> </a:t>
            </a:r>
            <a:r>
              <a:rPr sz="1350" i="1" spc="-8" dirty="0">
                <a:latin typeface="Calibri"/>
                <a:cs typeface="Calibri"/>
              </a:rPr>
              <a:t>generalization</a:t>
            </a:r>
            <a:r>
              <a:rPr sz="1350" i="1" spc="15" dirty="0">
                <a:latin typeface="Calibri"/>
                <a:cs typeface="Calibri"/>
              </a:rPr>
              <a:t> </a:t>
            </a:r>
            <a:r>
              <a:rPr sz="1350" i="1" spc="-11" dirty="0">
                <a:latin typeface="Calibri"/>
                <a:cs typeface="Calibri"/>
              </a:rPr>
              <a:t>to</a:t>
            </a:r>
            <a:r>
              <a:rPr sz="1350" i="1" spc="4" dirty="0">
                <a:latin typeface="Calibri"/>
                <a:cs typeface="Calibri"/>
              </a:rPr>
              <a:t> </a:t>
            </a:r>
            <a:r>
              <a:rPr sz="1350" i="1" spc="-4" dirty="0">
                <a:latin typeface="Calibri"/>
                <a:cs typeface="Calibri"/>
              </a:rPr>
              <a:t>unseen </a:t>
            </a:r>
            <a:r>
              <a:rPr sz="1350" i="1" spc="-8" dirty="0">
                <a:latin typeface="Calibri"/>
                <a:cs typeface="Calibri"/>
              </a:rPr>
              <a:t>cases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285359" y="6627590"/>
            <a:ext cx="935989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Data</a:t>
            </a:r>
            <a:r>
              <a:rPr lang="en-GB" spc="-75"/>
              <a:t> </a:t>
            </a:r>
            <a:r>
              <a:rPr lang="en-GB"/>
              <a:t>Mining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698228" y="6625731"/>
            <a:ext cx="170434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rgbClr val="404040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University</a:t>
            </a:r>
            <a:r>
              <a:rPr lang="en-GB" spc="-55"/>
              <a:t> </a:t>
            </a:r>
            <a:r>
              <a:rPr lang="en-GB" spc="-5"/>
              <a:t>of</a:t>
            </a:r>
            <a:r>
              <a:rPr lang="en-GB" spc="-40"/>
              <a:t> </a:t>
            </a:r>
            <a:r>
              <a:rPr lang="en-GB"/>
              <a:t>Warwick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989027" y="5854122"/>
            <a:ext cx="115253" cy="11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sz="900" dirty="0">
                <a:latin typeface="Calibri"/>
                <a:cs typeface="Calibri"/>
              </a:rPr>
              <a:pPr marL="28575">
                <a:lnSpc>
                  <a:spcPts val="930"/>
                </a:lnSpc>
              </a:pPr>
              <a:t>7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4807" y="2085975"/>
            <a:ext cx="1867662" cy="2800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9050" y="2057400"/>
            <a:ext cx="3771900" cy="28289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16874" y="4931664"/>
            <a:ext cx="49101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Ap</a:t>
            </a:r>
            <a:r>
              <a:rPr sz="1350" spc="4" dirty="0">
                <a:latin typeface="Calibri"/>
                <a:cs typeface="Calibri"/>
              </a:rPr>
              <a:t>p</a:t>
            </a:r>
            <a:r>
              <a:rPr sz="1350" spc="-4" dirty="0">
                <a:latin typeface="Calibri"/>
                <a:cs typeface="Calibri"/>
              </a:rPr>
              <a:t>l</a:t>
            </a:r>
            <a:r>
              <a:rPr sz="1350" dirty="0">
                <a:latin typeface="Calibri"/>
                <a:cs typeface="Calibri"/>
              </a:rPr>
              <a:t>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285359" y="6627590"/>
            <a:ext cx="935989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Data</a:t>
            </a:r>
            <a:r>
              <a:rPr lang="en-GB" spc="-75"/>
              <a:t> </a:t>
            </a:r>
            <a:r>
              <a:rPr lang="en-GB"/>
              <a:t>Mining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698228" y="6625731"/>
            <a:ext cx="170434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100" b="0" i="0" kern="1200">
                <a:solidFill>
                  <a:srgbClr val="404040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161"/>
              </a:spcBef>
            </a:pPr>
            <a:r>
              <a:rPr lang="en-GB"/>
              <a:t>University</a:t>
            </a:r>
            <a:r>
              <a:rPr lang="en-GB" spc="-55"/>
              <a:t> </a:t>
            </a:r>
            <a:r>
              <a:rPr lang="en-GB" spc="-5"/>
              <a:t>of</a:t>
            </a:r>
            <a:r>
              <a:rPr lang="en-GB" spc="-40"/>
              <a:t> </a:t>
            </a:r>
            <a:r>
              <a:rPr lang="en-GB"/>
              <a:t>Warwick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899138" y="6662496"/>
            <a:ext cx="24066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en-PK" smtClean="0"/>
              <a:pPr marL="38100">
                <a:lnSpc>
                  <a:spcPts val="1265"/>
                </a:lnSpc>
              </a:pPr>
              <a:t>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147215" y="4924578"/>
            <a:ext cx="59388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O</a:t>
            </a:r>
            <a:r>
              <a:rPr sz="1350" spc="-34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anges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3301" y="621849"/>
            <a:ext cx="2013109" cy="470802"/>
          </a:xfrm>
          <a:prstGeom prst="rect">
            <a:avLst/>
          </a:prstGeom>
        </p:spPr>
        <p:txBody>
          <a:bodyPr vert="horz" wrap="square" lIns="0" tIns="9049" rIns="0" bIns="0" rtlCol="0" anchor="b">
            <a:spAutoFit/>
          </a:bodyPr>
          <a:lstStyle/>
          <a:p>
            <a:pPr marL="9525">
              <a:spcBef>
                <a:spcPts val="71"/>
              </a:spcBef>
            </a:pPr>
            <a:r>
              <a:rPr spc="-11" dirty="0"/>
              <a:t>What</a:t>
            </a:r>
            <a:r>
              <a:rPr spc="-30" dirty="0"/>
              <a:t> </a:t>
            </a:r>
            <a:r>
              <a:rPr spc="-4" dirty="0"/>
              <a:t>is</a:t>
            </a:r>
            <a:r>
              <a:rPr spc="-26" dirty="0"/>
              <a:t> </a:t>
            </a:r>
            <a:r>
              <a:rPr spc="-4" dirty="0"/>
              <a:t>this?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3301" y="2800350"/>
            <a:ext cx="1586483" cy="1828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0" y="857250"/>
            <a:ext cx="0" cy="1290257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>
              <a:spcBef>
                <a:spcPts val="161"/>
              </a:spcBef>
            </a:pPr>
            <a:r>
              <a:rPr dirty="0"/>
              <a:t>Data</a:t>
            </a:r>
            <a:r>
              <a:rPr spc="-56" dirty="0"/>
              <a:t> </a:t>
            </a:r>
            <a:r>
              <a:rPr dirty="0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49"/>
              </a:lnSpc>
            </a:pPr>
            <a:fld id="{81D60167-4931-47E6-BA6A-407CBD079E47}" type="slidenum">
              <a:rPr dirty="0"/>
              <a:pPr marL="28575">
                <a:lnSpc>
                  <a:spcPts val="949"/>
                </a:lnSpc>
              </a:pPr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igin">
  <a:themeElements>
    <a:clrScheme name="Origi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00FF"/>
      </a:hlink>
      <a:folHlink>
        <a:srgbClr val="FF00FF"/>
      </a:folHlink>
    </a:clrScheme>
    <a:fontScheme name="Origi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rigin">
  <a:themeElements>
    <a:clrScheme name="Origi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00FF"/>
      </a:hlink>
      <a:folHlink>
        <a:srgbClr val="FF00FF"/>
      </a:folHlink>
    </a:clrScheme>
    <a:fontScheme name="Origi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5490</TotalTime>
  <Words>1968</Words>
  <Application>Microsoft Macintosh PowerPoint</Application>
  <PresentationFormat>On-screen Show (4:3)</PresentationFormat>
  <Paragraphs>381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Arial Black</vt:lpstr>
      <vt:lpstr>Arial MT</vt:lpstr>
      <vt:lpstr>Bookman Old Style</vt:lpstr>
      <vt:lpstr>Calibri</vt:lpstr>
      <vt:lpstr>Gill Sans MT</vt:lpstr>
      <vt:lpstr>Wingdings</vt:lpstr>
      <vt:lpstr>Wingdings 3</vt:lpstr>
      <vt:lpstr>Origin</vt:lpstr>
      <vt:lpstr>   CSCS455 Data Mining and Data Warehousing Introduction </vt:lpstr>
      <vt:lpstr>Course Information</vt:lpstr>
      <vt:lpstr>Tentative Grading </vt:lpstr>
      <vt:lpstr>Policies</vt:lpstr>
      <vt:lpstr>Paintings by two different painters</vt:lpstr>
      <vt:lpstr>Who’s painting is this?</vt:lpstr>
      <vt:lpstr>And this?</vt:lpstr>
      <vt:lpstr>PowerPoint Presentation</vt:lpstr>
      <vt:lpstr>What is this?</vt:lpstr>
      <vt:lpstr>How many categories (clusters) are there?</vt:lpstr>
      <vt:lpstr>Find the odd one out!</vt:lpstr>
      <vt:lpstr>Predict the series</vt:lpstr>
      <vt:lpstr>Question?</vt:lpstr>
      <vt:lpstr>Learning to drive</vt:lpstr>
      <vt:lpstr>Questions</vt:lpstr>
      <vt:lpstr>Definitions</vt:lpstr>
      <vt:lpstr>Well Humans learn, don’t they?</vt:lpstr>
      <vt:lpstr>Why do we need computers?</vt:lpstr>
      <vt:lpstr>Machine Learning</vt:lpstr>
      <vt:lpstr>Course Description</vt:lpstr>
      <vt:lpstr>PowerPoint Presentation</vt:lpstr>
      <vt:lpstr>Introduction</vt:lpstr>
      <vt:lpstr>Data, Big Data and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What is Data Mining?</vt:lpstr>
      <vt:lpstr>PowerPoint Presentation</vt:lpstr>
      <vt:lpstr>Internet of Things</vt:lpstr>
      <vt:lpstr>Data collected from humans</vt:lpstr>
      <vt:lpstr>Data Collected from the industry</vt:lpstr>
      <vt:lpstr>What to do with all this Data ???</vt:lpstr>
      <vt:lpstr>PowerPoint Presentation</vt:lpstr>
      <vt:lpstr>What is data mining ?</vt:lpstr>
      <vt:lpstr>Data Mining Definition</vt:lpstr>
      <vt:lpstr>Dataset size</vt:lpstr>
      <vt:lpstr>What is Data Mining?</vt:lpstr>
      <vt:lpstr>Steps of KDD (1)</vt:lpstr>
      <vt:lpstr>Steps of KDD (2)</vt:lpstr>
      <vt:lpstr>Data Mining: A KDD Process </vt:lpstr>
      <vt:lpstr>Market Basket Analysis</vt:lpstr>
      <vt:lpstr>Market Basket Analysis</vt:lpstr>
      <vt:lpstr>Fraud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CSCS455 Data Mining and Data Warehousing Introduction </dc:title>
  <cp:lastModifiedBy>Microsoft Office User</cp:lastModifiedBy>
  <cp:revision>9</cp:revision>
  <dcterms:modified xsi:type="dcterms:W3CDTF">2024-09-15T09:51:37Z</dcterms:modified>
</cp:coreProperties>
</file>